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5" r:id="rId2"/>
    <p:sldId id="402" r:id="rId3"/>
    <p:sldId id="405" r:id="rId4"/>
    <p:sldId id="401" r:id="rId5"/>
  </p:sldIdLst>
  <p:sldSz cx="8999538" cy="6840538"/>
  <p:notesSz cx="6648450" cy="9850438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53" userDrawn="1">
          <p15:clr>
            <a:srgbClr val="A4A3A4"/>
          </p15:clr>
        </p15:guide>
        <p15:guide id="2" pos="190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or" initials="A" lastIdx="7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D1"/>
    <a:srgbClr val="FFFFFF"/>
    <a:srgbClr val="999999"/>
    <a:srgbClr val="004586"/>
    <a:srgbClr val="8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343" autoAdjust="0"/>
  </p:normalViewPr>
  <p:slideViewPr>
    <p:cSldViewPr>
      <p:cViewPr varScale="1">
        <p:scale>
          <a:sx n="73" d="100"/>
          <a:sy n="73" d="100"/>
        </p:scale>
        <p:origin x="135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53"/>
        <p:guide pos="19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1647" cy="494350"/>
          </a:xfrm>
          <a:prstGeom prst="rect">
            <a:avLst/>
          </a:prstGeom>
        </p:spPr>
        <p:txBody>
          <a:bodyPr vert="horz" lIns="81692" tIns="40846" rIns="81692" bIns="40846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765408" y="1"/>
            <a:ext cx="2881647" cy="494350"/>
          </a:xfrm>
          <a:prstGeom prst="rect">
            <a:avLst/>
          </a:prstGeom>
        </p:spPr>
        <p:txBody>
          <a:bodyPr vert="horz" lIns="81692" tIns="40846" rIns="81692" bIns="40846" rtlCol="0"/>
          <a:lstStyle>
            <a:lvl1pPr algn="r">
              <a:defRPr sz="1100"/>
            </a:lvl1pPr>
          </a:lstStyle>
          <a:p>
            <a:fld id="{BF851401-4360-42AE-BF30-4D85C452D52B}" type="datetimeFigureOut">
              <a:rPr lang="et-EE" smtClean="0"/>
              <a:t>21.04.2017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356089"/>
            <a:ext cx="2881647" cy="494350"/>
          </a:xfrm>
          <a:prstGeom prst="rect">
            <a:avLst/>
          </a:prstGeom>
        </p:spPr>
        <p:txBody>
          <a:bodyPr vert="horz" lIns="81692" tIns="40846" rIns="81692" bIns="40846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765408" y="9356089"/>
            <a:ext cx="2881647" cy="494350"/>
          </a:xfrm>
          <a:prstGeom prst="rect">
            <a:avLst/>
          </a:prstGeom>
        </p:spPr>
        <p:txBody>
          <a:bodyPr vert="horz" lIns="81692" tIns="40846" rIns="81692" bIns="40846" rtlCol="0" anchor="b"/>
          <a:lstStyle>
            <a:lvl1pPr algn="r">
              <a:defRPr sz="1100"/>
            </a:lvl1pPr>
          </a:lstStyle>
          <a:p>
            <a:fld id="{D344406F-90F5-4AE7-AD0E-55D388E430E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60459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9300"/>
            <a:ext cx="4854575" cy="369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64566" y="4678777"/>
            <a:ext cx="5317923" cy="443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1"/>
            <a:ext cx="2884439" cy="49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46732" algn="l"/>
                <a:tab pos="1293465" algn="l"/>
                <a:tab pos="1940197" algn="l"/>
                <a:tab pos="258692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762617" y="1"/>
            <a:ext cx="2884439" cy="49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46732" algn="l"/>
                <a:tab pos="1293465" algn="l"/>
                <a:tab pos="1940197" algn="l"/>
                <a:tab pos="258692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357550"/>
            <a:ext cx="2884439" cy="49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46732" algn="l"/>
                <a:tab pos="1293465" algn="l"/>
                <a:tab pos="1940197" algn="l"/>
                <a:tab pos="258692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762617" y="9357550"/>
            <a:ext cx="2884439" cy="49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46732" algn="l"/>
                <a:tab pos="1293465" algn="l"/>
                <a:tab pos="1940197" algn="l"/>
                <a:tab pos="258692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4" name="Pil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" y="179909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l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" y="162061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6" name="Pil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" y="179909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2" name="Pil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" y="179909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323305" y="2768242"/>
            <a:ext cx="8208687" cy="3456383"/>
          </a:xfrm>
        </p:spPr>
        <p:txBody>
          <a:bodyPr/>
          <a:lstStyle/>
          <a:p>
            <a:r>
              <a:rPr lang="et-EE" altLang="et-EE" sz="4000" b="1" dirty="0" smtClean="0">
                <a:latin typeface="Roboto Regular" panose="02000000000000000000" pitchFamily="2" charset="0"/>
                <a:cs typeface="Roboto Regular" panose="02000000000000000000" pitchFamily="2" charset="0"/>
              </a:rPr>
              <a:t>Tervisesüsteemi rahastamine</a:t>
            </a:r>
            <a:r>
              <a:rPr lang="et-EE" altLang="et-E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Regular" panose="02000000000000000000" pitchFamily="2" charset="0"/>
                <a:cs typeface="Roboto Regular" panose="02000000000000000000" pitchFamily="2" charset="0"/>
              </a:rPr>
              <a:t/>
            </a:r>
            <a:br>
              <a:rPr lang="et-EE" altLang="et-E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Regular" panose="02000000000000000000" pitchFamily="2" charset="0"/>
                <a:cs typeface="Roboto Regular" panose="02000000000000000000" pitchFamily="2" charset="0"/>
              </a:rPr>
            </a:b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329813" y="5148461"/>
            <a:ext cx="6984201" cy="816707"/>
          </a:xfrm>
        </p:spPr>
        <p:txBody>
          <a:bodyPr/>
          <a:lstStyle/>
          <a:p>
            <a:r>
              <a:rPr lang="et-EE" dirty="0" smtClean="0"/>
              <a:t>Sotsiaalministeerium</a:t>
            </a:r>
          </a:p>
          <a:p>
            <a:r>
              <a:rPr lang="et-EE" dirty="0" smtClean="0"/>
              <a:t>21.04.2017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342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3237" y="251917"/>
            <a:ext cx="7920000" cy="1080000"/>
          </a:xfrm>
        </p:spPr>
        <p:txBody>
          <a:bodyPr/>
          <a:lstStyle/>
          <a:p>
            <a:r>
              <a:rPr lang="et-EE" dirty="0">
                <a:solidFill>
                  <a:srgbClr val="0084D1"/>
                </a:solidFill>
              </a:rPr>
              <a:t>Tervishoiu tulude kasv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133787"/>
              </p:ext>
            </p:extLst>
          </p:nvPr>
        </p:nvGraphicFramePr>
        <p:xfrm>
          <a:off x="259483" y="1188021"/>
          <a:ext cx="8488759" cy="4816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9178">
                  <a:extLst>
                    <a:ext uri="{9D8B030D-6E8A-4147-A177-3AD203B41FA5}">
                      <a16:colId xmlns:a16="http://schemas.microsoft.com/office/drawing/2014/main" val="36947561"/>
                    </a:ext>
                  </a:extLst>
                </a:gridCol>
                <a:gridCol w="844039">
                  <a:extLst>
                    <a:ext uri="{9D8B030D-6E8A-4147-A177-3AD203B41FA5}">
                      <a16:colId xmlns:a16="http://schemas.microsoft.com/office/drawing/2014/main" val="1608075992"/>
                    </a:ext>
                  </a:extLst>
                </a:gridCol>
                <a:gridCol w="964379">
                  <a:extLst>
                    <a:ext uri="{9D8B030D-6E8A-4147-A177-3AD203B41FA5}">
                      <a16:colId xmlns:a16="http://schemas.microsoft.com/office/drawing/2014/main" val="368390542"/>
                    </a:ext>
                  </a:extLst>
                </a:gridCol>
                <a:gridCol w="863721">
                  <a:extLst>
                    <a:ext uri="{9D8B030D-6E8A-4147-A177-3AD203B41FA5}">
                      <a16:colId xmlns:a16="http://schemas.microsoft.com/office/drawing/2014/main" val="365012342"/>
                    </a:ext>
                  </a:extLst>
                </a:gridCol>
                <a:gridCol w="863721">
                  <a:extLst>
                    <a:ext uri="{9D8B030D-6E8A-4147-A177-3AD203B41FA5}">
                      <a16:colId xmlns:a16="http://schemas.microsoft.com/office/drawing/2014/main" val="154906215"/>
                    </a:ext>
                  </a:extLst>
                </a:gridCol>
                <a:gridCol w="863721">
                  <a:extLst>
                    <a:ext uri="{9D8B030D-6E8A-4147-A177-3AD203B41FA5}">
                      <a16:colId xmlns:a16="http://schemas.microsoft.com/office/drawing/2014/main" val="2604804841"/>
                    </a:ext>
                  </a:extLst>
                </a:gridCol>
              </a:tblGrid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mln eurot</a:t>
                      </a:r>
                      <a:endParaRPr lang="et-EE" sz="2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2018</a:t>
                      </a:r>
                      <a:endParaRPr lang="et-EE" sz="1700" b="1" i="0" u="none" strike="noStrike" dirty="0">
                        <a:solidFill>
                          <a:srgbClr val="FFFFFF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>
                          <a:effectLst/>
                        </a:rPr>
                        <a:t>2019</a:t>
                      </a:r>
                      <a:endParaRPr lang="et-EE" sz="1700" b="1" i="0" u="none" strike="noStrike">
                        <a:solidFill>
                          <a:srgbClr val="FFFFFF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>
                          <a:effectLst/>
                        </a:rPr>
                        <a:t>2020</a:t>
                      </a:r>
                      <a:endParaRPr lang="et-EE" sz="1700" b="1" i="0" u="none" strike="noStrike">
                        <a:solidFill>
                          <a:srgbClr val="FFFFFF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2021</a:t>
                      </a:r>
                      <a:endParaRPr lang="et-EE" sz="1700" b="1" i="0" u="none" strike="noStrike" dirty="0">
                        <a:solidFill>
                          <a:srgbClr val="FFFFFF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2022</a:t>
                      </a:r>
                      <a:endParaRPr lang="et-EE" sz="1700" b="1" i="0" u="none" strike="noStrike" dirty="0">
                        <a:solidFill>
                          <a:srgbClr val="FFFFFF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025505"/>
                  </a:ext>
                </a:extLst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EHK kinnitatud 4 aasta </a:t>
                      </a:r>
                      <a:r>
                        <a:rPr lang="et-EE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tulude prognoos</a:t>
                      </a:r>
                      <a:endParaRPr lang="et-EE" sz="20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1170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1236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1298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 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 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2041731"/>
                  </a:ext>
                </a:extLst>
              </a:tr>
              <a:tr h="362694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Uuendatud tulude prognoos</a:t>
                      </a:r>
                      <a:endParaRPr lang="et-EE" sz="20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1187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1251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1318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1391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 smtClean="0">
                          <a:effectLst/>
                        </a:rPr>
                        <a:t>1460*</a:t>
                      </a:r>
                      <a:r>
                        <a:rPr lang="et-EE" sz="1700" b="1" u="none" strike="noStrike" dirty="0">
                          <a:effectLst/>
                        </a:rPr>
                        <a:t> 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5022119"/>
                  </a:ext>
                </a:extLst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Positsiooni paranemise prognoos</a:t>
                      </a:r>
                      <a:endParaRPr lang="et-EE" sz="2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17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 smtClean="0">
                          <a:effectLst/>
                        </a:rPr>
                        <a:t>20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 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 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6945172"/>
                  </a:ext>
                </a:extLst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t-EE" sz="20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 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>
                          <a:effectLst/>
                        </a:rPr>
                        <a:t> </a:t>
                      </a:r>
                      <a:endParaRPr lang="et-EE" sz="1700" b="1" i="0" u="none" strike="noStrike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 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 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 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960653"/>
                  </a:ext>
                </a:extLst>
              </a:tr>
              <a:tr h="605774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Lisanduvate </a:t>
                      </a:r>
                      <a:r>
                        <a:rPr lang="et-EE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tulude </a:t>
                      </a:r>
                      <a:r>
                        <a:rPr lang="et-EE" sz="20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prognoos pensionäride eest (7%, 10%, 11%, 12</a:t>
                      </a:r>
                      <a:r>
                        <a:rPr lang="et-EE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%,</a:t>
                      </a:r>
                      <a:r>
                        <a:rPr lang="et-EE" sz="20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t-EE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13%), sh </a:t>
                      </a:r>
                      <a:endParaRPr lang="et-EE" sz="20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89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133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153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176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200*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19693331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             teenuste </a:t>
                      </a:r>
                      <a:r>
                        <a:rPr lang="et-EE" sz="20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konsolideerimine </a:t>
                      </a:r>
                      <a:r>
                        <a:rPr lang="et-EE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algn="l" fontAlgn="b"/>
                      <a:r>
                        <a:rPr lang="et-EE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             RE-st EHK-</a:t>
                      </a:r>
                      <a:r>
                        <a:rPr lang="et-EE" sz="20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sse</a:t>
                      </a:r>
                      <a:endParaRPr lang="et-EE" sz="20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52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84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100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100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100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58473765"/>
                  </a:ext>
                </a:extLst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Prognoositav lisatulu tervishoidu</a:t>
                      </a:r>
                      <a:endParaRPr lang="et-EE" sz="2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37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49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53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 smtClean="0">
                          <a:effectLst/>
                        </a:rPr>
                        <a:t>76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954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t-EE" sz="20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246576"/>
                  </a:ext>
                </a:extLst>
              </a:tr>
              <a:tr h="406159"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Uuendatud EHK tulude prognoos kokku</a:t>
                      </a:r>
                      <a:endParaRPr lang="fi-FI" sz="2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1275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1384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1471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1567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 smtClean="0">
                          <a:effectLst/>
                        </a:rPr>
                        <a:t>1660*</a:t>
                      </a:r>
                      <a:r>
                        <a:rPr lang="et-EE" sz="1700" b="1" u="none" strike="noStrike" dirty="0">
                          <a:effectLst/>
                        </a:rPr>
                        <a:t> 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57434366"/>
                  </a:ext>
                </a:extLst>
              </a:tr>
              <a:tr h="406159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Prognoositav</a:t>
                      </a:r>
                      <a:r>
                        <a:rPr lang="fi-FI" sz="2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i-FI" sz="20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lisatulu</a:t>
                      </a:r>
                      <a:r>
                        <a:rPr lang="et-EE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tervishoidu</a:t>
                      </a:r>
                      <a:r>
                        <a:rPr lang="fi-FI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i-FI" sz="2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koos</a:t>
                      </a:r>
                      <a:r>
                        <a:rPr lang="fi-FI" sz="2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i-FI" sz="2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positsiooni</a:t>
                      </a:r>
                      <a:r>
                        <a:rPr lang="fi-FI" sz="2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i-FI" sz="2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paranemisega</a:t>
                      </a:r>
                      <a:endParaRPr lang="fi-FI" sz="2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u="none" strike="noStrike" dirty="0">
                          <a:effectLst/>
                        </a:rPr>
                        <a:t>54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73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7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76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700" b="1" u="none" strike="noStrike" dirty="0" smtClean="0">
                          <a:effectLst/>
                        </a:rPr>
                        <a:t>100</a:t>
                      </a:r>
                      <a:r>
                        <a:rPr lang="et-EE" sz="1700" b="1" u="none" strike="noStrike" dirty="0">
                          <a:effectLst/>
                        </a:rPr>
                        <a:t> </a:t>
                      </a:r>
                      <a:endParaRPr lang="et-EE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58513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9483" y="6084565"/>
            <a:ext cx="7624662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 smtClean="0"/>
              <a:t>*Aasta 2022 on väljaspool prognoosi perioodi. Eeldame, et pensionite ja sotsiaalmaksu laekumine kasvab 5% aastas</a:t>
            </a:r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424655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057145"/>
              </p:ext>
            </p:extLst>
          </p:nvPr>
        </p:nvGraphicFramePr>
        <p:xfrm>
          <a:off x="179289" y="179909"/>
          <a:ext cx="8640960" cy="6502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55588">
                  <a:extLst>
                    <a:ext uri="{9D8B030D-6E8A-4147-A177-3AD203B41FA5}">
                      <a16:colId xmlns:a16="http://schemas.microsoft.com/office/drawing/2014/main" val="2108830491"/>
                    </a:ext>
                  </a:extLst>
                </a:gridCol>
                <a:gridCol w="985372">
                  <a:extLst>
                    <a:ext uri="{9D8B030D-6E8A-4147-A177-3AD203B41FA5}">
                      <a16:colId xmlns:a16="http://schemas.microsoft.com/office/drawing/2014/main" val="2113882384"/>
                    </a:ext>
                  </a:extLst>
                </a:gridCol>
              </a:tblGrid>
              <a:tr h="217748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 dirty="0">
                          <a:effectLst/>
                        </a:rPr>
                        <a:t> 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1" u="none" strike="noStrike" dirty="0">
                          <a:effectLst/>
                        </a:rPr>
                        <a:t>2017 riigieelarves </a:t>
                      </a:r>
                      <a:endParaRPr lang="et-E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2305057319"/>
                  </a:ext>
                </a:extLst>
              </a:tr>
              <a:tr h="84092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b="1" u="none" strike="noStrike" dirty="0">
                          <a:effectLst/>
                        </a:rPr>
                        <a:t>2018 RE-st </a:t>
                      </a:r>
                      <a:r>
                        <a:rPr lang="et-EE" sz="1600" b="1" u="none" strike="noStrike" dirty="0" smtClean="0">
                          <a:effectLst/>
                        </a:rPr>
                        <a:t>EHK-</a:t>
                      </a:r>
                      <a:r>
                        <a:rPr lang="et-EE" sz="1600" b="1" u="none" strike="noStrike" dirty="0" err="1" smtClean="0">
                          <a:effectLst/>
                        </a:rPr>
                        <a:t>sse</a:t>
                      </a:r>
                      <a:endParaRPr lang="et-E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 </a:t>
                      </a:r>
                      <a:endParaRPr lang="et-E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4176035968"/>
                  </a:ext>
                </a:extLst>
              </a:tr>
              <a:tr h="84092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 dirty="0">
                          <a:effectLst/>
                        </a:rPr>
                        <a:t>Hambaravi toetus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>
                          <a:effectLst/>
                        </a:rPr>
                        <a:t>12</a:t>
                      </a:r>
                      <a:endParaRPr lang="et-E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345217024"/>
                  </a:ext>
                </a:extLst>
              </a:tr>
              <a:tr h="87087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 dirty="0">
                          <a:effectLst/>
                        </a:rPr>
                        <a:t>Sügava vaimupuudega </a:t>
                      </a:r>
                      <a:r>
                        <a:rPr lang="et-EE" sz="1600" u="none" strike="noStrike" dirty="0" smtClean="0">
                          <a:effectLst/>
                        </a:rPr>
                        <a:t>täiskasvanute </a:t>
                      </a:r>
                      <a:r>
                        <a:rPr lang="et-EE" sz="1600" u="none" strike="noStrike" dirty="0" err="1">
                          <a:effectLst/>
                        </a:rPr>
                        <a:t>üldanesteesias</a:t>
                      </a:r>
                      <a:r>
                        <a:rPr lang="et-EE" sz="1600" u="none" strike="noStrike" dirty="0">
                          <a:effectLst/>
                        </a:rPr>
                        <a:t> hambaravi tagamine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0,01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3030320078"/>
                  </a:ext>
                </a:extLst>
              </a:tr>
              <a:tr h="130631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err="1">
                          <a:effectLst/>
                        </a:rPr>
                        <a:t>Kiirabiteenuse</a:t>
                      </a:r>
                      <a:r>
                        <a:rPr lang="fi-FI" sz="1600" u="none" strike="noStrike" dirty="0">
                          <a:effectLst/>
                        </a:rPr>
                        <a:t> </a:t>
                      </a:r>
                      <a:r>
                        <a:rPr lang="fi-FI" sz="1600" u="none" strike="noStrike" dirty="0" err="1">
                          <a:effectLst/>
                        </a:rPr>
                        <a:t>osutamine</a:t>
                      </a:r>
                      <a:r>
                        <a:rPr lang="fi-FI" sz="1600" u="none" strike="noStrike" dirty="0">
                          <a:effectLst/>
                        </a:rPr>
                        <a:t> (</a:t>
                      </a:r>
                      <a:r>
                        <a:rPr lang="fi-FI" sz="1600" u="none" strike="noStrike" dirty="0" err="1">
                          <a:effectLst/>
                        </a:rPr>
                        <a:t>esimene</a:t>
                      </a:r>
                      <a:r>
                        <a:rPr lang="fi-FI" sz="1600" u="none" strike="noStrike" dirty="0">
                          <a:effectLst/>
                        </a:rPr>
                        <a:t> </a:t>
                      </a:r>
                      <a:r>
                        <a:rPr lang="fi-FI" sz="1600" u="none" strike="noStrike" dirty="0" err="1">
                          <a:effectLst/>
                        </a:rPr>
                        <a:t>aasta</a:t>
                      </a:r>
                      <a:r>
                        <a:rPr lang="fi-FI" sz="1600" u="none" strike="noStrike" dirty="0">
                          <a:effectLst/>
                        </a:rPr>
                        <a:t> 10% </a:t>
                      </a:r>
                      <a:r>
                        <a:rPr lang="fi-FI" sz="1600" u="none" strike="noStrike" dirty="0" err="1">
                          <a:effectLst/>
                        </a:rPr>
                        <a:t>kiirabi</a:t>
                      </a:r>
                      <a:r>
                        <a:rPr lang="fi-FI" sz="1600" u="none" strike="noStrike" dirty="0">
                          <a:effectLst/>
                        </a:rPr>
                        <a:t> </a:t>
                      </a:r>
                      <a:r>
                        <a:rPr lang="fi-FI" sz="1600" u="none" strike="noStrike" dirty="0" err="1">
                          <a:effectLst/>
                        </a:rPr>
                        <a:t>kuludest</a:t>
                      </a:r>
                      <a:r>
                        <a:rPr lang="fi-FI" sz="1600" u="none" strike="noStrike" dirty="0">
                          <a:effectLst/>
                        </a:rPr>
                        <a:t> </a:t>
                      </a:r>
                      <a:r>
                        <a:rPr lang="fi-FI" sz="1600" u="none" strike="noStrike" dirty="0" err="1">
                          <a:effectLst/>
                        </a:rPr>
                        <a:t>tasutakse</a:t>
                      </a:r>
                      <a:r>
                        <a:rPr lang="fi-FI" sz="1600" u="none" strike="noStrike" dirty="0">
                          <a:effectLst/>
                        </a:rPr>
                        <a:t> RE-st </a:t>
                      </a:r>
                      <a:r>
                        <a:rPr lang="fi-FI" sz="1600" u="none" strike="noStrike" dirty="0" err="1">
                          <a:effectLst/>
                        </a:rPr>
                        <a:t>kindlustamata</a:t>
                      </a:r>
                      <a:r>
                        <a:rPr lang="fi-FI" sz="1600" u="none" strike="noStrike" dirty="0">
                          <a:effectLst/>
                        </a:rPr>
                        <a:t> </a:t>
                      </a:r>
                      <a:r>
                        <a:rPr lang="fi-FI" sz="1600" u="none" strike="noStrike" dirty="0" err="1">
                          <a:effectLst/>
                        </a:rPr>
                        <a:t>isikute</a:t>
                      </a:r>
                      <a:r>
                        <a:rPr lang="fi-FI" sz="1600" u="none" strike="noStrike" dirty="0">
                          <a:effectLst/>
                        </a:rPr>
                        <a:t> </a:t>
                      </a:r>
                      <a:r>
                        <a:rPr lang="fi-FI" sz="1600" u="none" strike="noStrike" dirty="0" err="1">
                          <a:effectLst/>
                        </a:rPr>
                        <a:t>eest</a:t>
                      </a:r>
                      <a:r>
                        <a:rPr lang="fi-FI" sz="1600" u="none" strike="noStrike" dirty="0">
                          <a:effectLst/>
                        </a:rPr>
                        <a:t>)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>
                          <a:effectLst/>
                        </a:rPr>
                        <a:t>41</a:t>
                      </a:r>
                      <a:endParaRPr lang="et-E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3275341294"/>
                  </a:ext>
                </a:extLst>
              </a:tr>
              <a:tr h="84092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 dirty="0">
                          <a:effectLst/>
                        </a:rPr>
                        <a:t>Viljatusravi kulude hüvitamine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1,6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1368059018"/>
                  </a:ext>
                </a:extLst>
              </a:tr>
              <a:tr h="8708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AS </a:t>
                      </a:r>
                      <a:r>
                        <a:rPr lang="fi-FI" sz="1600" u="none" strike="noStrike" dirty="0" err="1">
                          <a:effectLst/>
                        </a:rPr>
                        <a:t>Lääne</a:t>
                      </a:r>
                      <a:r>
                        <a:rPr lang="fi-FI" sz="1600" u="none" strike="noStrike" dirty="0">
                          <a:effectLst/>
                        </a:rPr>
                        <a:t>-Tallinna </a:t>
                      </a:r>
                      <a:r>
                        <a:rPr lang="fi-FI" sz="1600" u="none" strike="noStrike" dirty="0" err="1">
                          <a:effectLst/>
                        </a:rPr>
                        <a:t>Keskhaigla</a:t>
                      </a:r>
                      <a:r>
                        <a:rPr lang="fi-FI" sz="1600" u="none" strike="noStrike" dirty="0">
                          <a:effectLst/>
                        </a:rPr>
                        <a:t> - </a:t>
                      </a:r>
                      <a:r>
                        <a:rPr lang="fi-FI" sz="1600" u="none" strike="noStrike" dirty="0" err="1">
                          <a:effectLst/>
                        </a:rPr>
                        <a:t>HIVi</a:t>
                      </a:r>
                      <a:r>
                        <a:rPr lang="fi-FI" sz="1600" u="none" strike="noStrike" dirty="0">
                          <a:effectLst/>
                        </a:rPr>
                        <a:t> ja </a:t>
                      </a:r>
                      <a:r>
                        <a:rPr lang="fi-FI" sz="1600" u="none" strike="noStrike" dirty="0" err="1">
                          <a:effectLst/>
                        </a:rPr>
                        <a:t>AIDSi</a:t>
                      </a:r>
                      <a:r>
                        <a:rPr lang="fi-FI" sz="1600" u="none" strike="noStrike" dirty="0">
                          <a:effectLst/>
                        </a:rPr>
                        <a:t> </a:t>
                      </a:r>
                      <a:r>
                        <a:rPr lang="fi-FI" sz="1600" u="none" strike="noStrike" dirty="0" err="1">
                          <a:effectLst/>
                        </a:rPr>
                        <a:t>ravikonsiiliumi</a:t>
                      </a:r>
                      <a:r>
                        <a:rPr lang="fi-FI" sz="1600" u="none" strike="noStrike" dirty="0">
                          <a:effectLst/>
                        </a:rPr>
                        <a:t> </a:t>
                      </a:r>
                      <a:r>
                        <a:rPr lang="fi-FI" sz="1600" u="none" strike="noStrike" dirty="0" err="1">
                          <a:effectLst/>
                        </a:rPr>
                        <a:t>töö</a:t>
                      </a:r>
                      <a:r>
                        <a:rPr lang="fi-FI" sz="1600" u="none" strike="noStrike" dirty="0">
                          <a:effectLst/>
                        </a:rPr>
                        <a:t> </a:t>
                      </a:r>
                      <a:r>
                        <a:rPr lang="fi-FI" sz="1600" u="none" strike="noStrike" dirty="0" err="1">
                          <a:effectLst/>
                        </a:rPr>
                        <a:t>toetamiseks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>
                          <a:effectLst/>
                        </a:rPr>
                        <a:t>0,01</a:t>
                      </a:r>
                      <a:endParaRPr lang="et-E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3868153838"/>
                  </a:ext>
                </a:extLst>
              </a:tr>
              <a:tr h="165494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 dirty="0">
                          <a:effectLst/>
                        </a:rPr>
                        <a:t>Meremeeste ööpäevaringse eesti- ja ingliskeelse meditsiinilise </a:t>
                      </a:r>
                      <a:r>
                        <a:rPr lang="et-EE" sz="1600" u="none" strike="noStrike" dirty="0" err="1">
                          <a:effectLst/>
                        </a:rPr>
                        <a:t>kaugkonsultatsiooni</a:t>
                      </a:r>
                      <a:r>
                        <a:rPr lang="et-EE" sz="1600" u="none" strike="noStrike" dirty="0">
                          <a:effectLst/>
                        </a:rPr>
                        <a:t> võimaluse tagamine laeval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0,02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2129096864"/>
                  </a:ext>
                </a:extLst>
              </a:tr>
              <a:tr h="84092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 dirty="0">
                          <a:effectLst/>
                        </a:rPr>
                        <a:t>Perearstide asendustasud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0,2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1221704099"/>
                  </a:ext>
                </a:extLst>
              </a:tr>
              <a:tr h="84092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b="1" u="none" strike="noStrike" dirty="0">
                          <a:effectLst/>
                        </a:rPr>
                        <a:t>2019 RE-st EHK-</a:t>
                      </a:r>
                      <a:r>
                        <a:rPr lang="et-EE" sz="1600" b="1" u="none" strike="noStrike" dirty="0" err="1">
                          <a:effectLst/>
                        </a:rPr>
                        <a:t>sse</a:t>
                      </a:r>
                      <a:endParaRPr lang="et-E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 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3246391263"/>
                  </a:ext>
                </a:extLst>
              </a:tr>
              <a:tr h="84092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 dirty="0">
                          <a:effectLst/>
                        </a:rPr>
                        <a:t>HIV/AIDS baas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10,5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1224994321"/>
                  </a:ext>
                </a:extLst>
              </a:tr>
              <a:tr h="84092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 dirty="0">
                          <a:effectLst/>
                        </a:rPr>
                        <a:t>Immuunpreparaatide soetamine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3,2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1127178013"/>
                  </a:ext>
                </a:extLst>
              </a:tr>
              <a:tr h="8708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err="1">
                          <a:effectLst/>
                        </a:rPr>
                        <a:t>Ravikindlustamata</a:t>
                      </a:r>
                      <a:r>
                        <a:rPr lang="fi-FI" sz="1600" u="none" strike="noStrike" dirty="0">
                          <a:effectLst/>
                        </a:rPr>
                        <a:t> </a:t>
                      </a:r>
                      <a:r>
                        <a:rPr lang="fi-FI" sz="1600" u="none" strike="noStrike" dirty="0" err="1">
                          <a:effectLst/>
                        </a:rPr>
                        <a:t>isikute</a:t>
                      </a:r>
                      <a:r>
                        <a:rPr lang="fi-FI" sz="1600" u="none" strike="noStrike" dirty="0">
                          <a:effectLst/>
                        </a:rPr>
                        <a:t> </a:t>
                      </a:r>
                      <a:r>
                        <a:rPr lang="fi-FI" sz="1600" u="none" strike="noStrike" dirty="0" err="1">
                          <a:effectLst/>
                        </a:rPr>
                        <a:t>vältimatu</a:t>
                      </a:r>
                      <a:r>
                        <a:rPr lang="fi-FI" sz="1600" u="none" strike="noStrike">
                          <a:effectLst/>
                        </a:rPr>
                        <a:t> </a:t>
                      </a:r>
                      <a:r>
                        <a:rPr lang="fi-FI" sz="1600" u="none" strike="noStrike" smtClean="0">
                          <a:effectLst/>
                        </a:rPr>
                        <a:t>abi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8,1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1986142009"/>
                  </a:ext>
                </a:extLst>
              </a:tr>
              <a:tr h="84092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 dirty="0">
                          <a:effectLst/>
                        </a:rPr>
                        <a:t>Tuberkuloosiravimite soetamine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0,6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1333706482"/>
                  </a:ext>
                </a:extLst>
              </a:tr>
              <a:tr h="84092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 dirty="0" err="1">
                          <a:effectLst/>
                        </a:rPr>
                        <a:t>Antidoodid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0,1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808371071"/>
                  </a:ext>
                </a:extLst>
              </a:tr>
              <a:tr h="84092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b="1" u="none" strike="noStrike" dirty="0">
                          <a:effectLst/>
                        </a:rPr>
                        <a:t>2020 RE-st EHK-</a:t>
                      </a:r>
                      <a:r>
                        <a:rPr lang="et-EE" sz="1600" b="1" u="none" strike="noStrike" dirty="0" err="1">
                          <a:effectLst/>
                        </a:rPr>
                        <a:t>sse</a:t>
                      </a:r>
                      <a:endParaRPr lang="et-E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 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233770865"/>
                  </a:ext>
                </a:extLst>
              </a:tr>
              <a:tr h="87087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Riikliku siirdamisasutuse ülesannete täitmise tagamine</a:t>
                      </a:r>
                      <a:endParaRPr lang="et-E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0,2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1875020569"/>
                  </a:ext>
                </a:extLst>
              </a:tr>
              <a:tr h="84092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 dirty="0">
                          <a:effectLst/>
                        </a:rPr>
                        <a:t>Residentuuri </a:t>
                      </a:r>
                      <a:r>
                        <a:rPr lang="et-EE" sz="1600" u="none" strike="noStrike" dirty="0" smtClean="0">
                          <a:effectLst/>
                        </a:rPr>
                        <a:t>konsolideerimine (ainult</a:t>
                      </a:r>
                      <a:r>
                        <a:rPr lang="et-EE" sz="1600" u="none" strike="noStrike" baseline="0" dirty="0" smtClean="0">
                          <a:effectLst/>
                        </a:rPr>
                        <a:t> residentide palgakulu)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13,0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4270836045"/>
                  </a:ext>
                </a:extLst>
              </a:tr>
              <a:tr h="84092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 </a:t>
                      </a:r>
                      <a:endParaRPr lang="et-E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 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1962719490"/>
                  </a:ext>
                </a:extLst>
              </a:tr>
              <a:tr h="84092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b="1" u="none" strike="noStrike" dirty="0" smtClean="0">
                          <a:effectLst/>
                        </a:rPr>
                        <a:t>Riigieelarvest</a:t>
                      </a:r>
                      <a:r>
                        <a:rPr lang="et-EE" sz="16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t-EE" sz="1600" b="1" u="none" strike="noStrike" dirty="0" smtClean="0">
                          <a:effectLst/>
                        </a:rPr>
                        <a:t>juurde </a:t>
                      </a:r>
                      <a:r>
                        <a:rPr lang="et-EE" sz="1600" b="1" u="none" strike="noStrike" dirty="0">
                          <a:effectLst/>
                        </a:rPr>
                        <a:t>lisataotluse </a:t>
                      </a:r>
                      <a:r>
                        <a:rPr lang="et-EE" sz="1600" b="1" u="none" strike="noStrike" dirty="0" smtClean="0">
                          <a:effectLst/>
                        </a:rPr>
                        <a:t>otsusena alates 2018</a:t>
                      </a:r>
                      <a:endParaRPr lang="et-E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 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1453896088"/>
                  </a:ext>
                </a:extLst>
              </a:tr>
              <a:tr h="84092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HIV/ADIS ravimid</a:t>
                      </a:r>
                      <a:endParaRPr lang="et-E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5,0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2785073985"/>
                  </a:ext>
                </a:extLst>
              </a:tr>
              <a:tr h="87087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RES-is kajastuv TH töötajate palga tõus (sh kiirabi töötajate palk)</a:t>
                      </a:r>
                      <a:endParaRPr lang="et-E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1,7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101788884"/>
                  </a:ext>
                </a:extLst>
              </a:tr>
              <a:tr h="84092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Täiendav ravimihüvitis</a:t>
                      </a:r>
                      <a:endParaRPr lang="et-E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u="none" strike="noStrike" dirty="0">
                          <a:effectLst/>
                        </a:rPr>
                        <a:t>3,0</a:t>
                      </a:r>
                      <a:endParaRPr lang="et-E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2" marR="7052" marT="7052" marB="0" anchor="b"/>
                </a:tc>
                <a:extLst>
                  <a:ext uri="{0D108BD9-81ED-4DB2-BD59-A6C34878D82A}">
                    <a16:rowId xmlns:a16="http://schemas.microsoft.com/office/drawing/2014/main" val="1604561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70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600" b="1" dirty="0" smtClean="0">
                <a:solidFill>
                  <a:srgbClr val="0084D1"/>
                </a:solidFill>
              </a:rPr>
              <a:t>Tänan!</a:t>
            </a:r>
            <a:endParaRPr lang="et-EE" sz="3600" b="1" dirty="0"/>
          </a:p>
        </p:txBody>
      </p:sp>
    </p:spTree>
    <p:extLst>
      <p:ext uri="{BB962C8B-B14F-4D97-AF65-F5344CB8AC3E}">
        <p14:creationId xmlns:p14="http://schemas.microsoft.com/office/powerpoint/2010/main" val="336939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Esitlusslaidid</Template>
  <TotalTime>0</TotalTime>
  <Words>242</Words>
  <Application>Microsoft Office PowerPoint</Application>
  <PresentationFormat>Kohandatud</PresentationFormat>
  <Paragraphs>114</Paragraphs>
  <Slides>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7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4</vt:i4>
      </vt:variant>
    </vt:vector>
  </HeadingPairs>
  <TitlesOfParts>
    <vt:vector size="12" baseType="lpstr">
      <vt:lpstr>Microsoft YaHei</vt:lpstr>
      <vt:lpstr>Arial</vt:lpstr>
      <vt:lpstr>Arial Unicode MS</vt:lpstr>
      <vt:lpstr>Calibri</vt:lpstr>
      <vt:lpstr>Roboto Condensed</vt:lpstr>
      <vt:lpstr>Roboto Regular</vt:lpstr>
      <vt:lpstr>Times New Roman</vt:lpstr>
      <vt:lpstr>Office'i kujundus</vt:lpstr>
      <vt:lpstr>Tervisesüsteemi rahastamine </vt:lpstr>
      <vt:lpstr>Tervishoiu tulude kasv</vt:lpstr>
      <vt:lpstr>PowerPointi esitlus</vt:lpstr>
      <vt:lpstr>PowerPointi esitlus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2017-01-01T18:07:42Z</dcterms:created>
  <dcterms:modified xsi:type="dcterms:W3CDTF">2017-04-21T11:50:33Z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1625961524</vt:i4>
  </property>
  <property fmtid="{D5CDD505-2E9C-101B-9397-08002B2CF9AE}" pid="3" name="_NewReviewCycle">
    <vt:lpwstr/>
  </property>
  <property fmtid="{D5CDD505-2E9C-101B-9397-08002B2CF9AE}" pid="4" name="_PreviousAdHocReviewCycleID">
    <vt:i4>267038536</vt:i4>
  </property>
</Properties>
</file>