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80" r:id="rId2"/>
    <p:sldId id="281" r:id="rId3"/>
    <p:sldId id="288" r:id="rId4"/>
    <p:sldId id="282" r:id="rId5"/>
    <p:sldId id="285" r:id="rId6"/>
    <p:sldId id="284" r:id="rId7"/>
    <p:sldId id="283" r:id="rId8"/>
    <p:sldId id="287" r:id="rId9"/>
    <p:sldId id="289" r:id="rId10"/>
    <p:sldId id="286" r:id="rId11"/>
    <p:sldId id="290" r:id="rId12"/>
    <p:sldId id="291" r:id="rId13"/>
    <p:sldId id="292" r:id="rId14"/>
    <p:sldId id="279" r:id="rId15"/>
  </p:sldIdLst>
  <p:sldSz cx="9144000" cy="6858000" type="screen4x3"/>
  <p:notesSz cx="6858000" cy="9144000"/>
  <p:defaultTextStyle>
    <a:defPPr>
      <a:defRPr lang="et-E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2639" autoAdjust="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Kes kontrollib?</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Riigiasutus -4 Läti, Hispaania, Holland, Leedu</c:v>
                </c:pt>
                <c:pt idx="1">
                  <c:v>Piirkond või maakond- 1 Türgi</c:v>
                </c:pt>
                <c:pt idx="2">
                  <c:v>Arstide liit või koda - 4 Itaalia, Austria, UK</c:v>
                </c:pt>
                <c:pt idx="3">
                  <c:v>Haigla -1 Ungari</c:v>
                </c:pt>
                <c:pt idx="4">
                  <c:v>muu - 3 Saksamaa, Malta, Soome</c:v>
                </c:pt>
              </c:strCache>
            </c:strRef>
          </c:cat>
          <c:val>
            <c:numRef>
              <c:f>Sheet1!$B$2:$B$6</c:f>
              <c:numCache>
                <c:formatCode>0.00%</c:formatCode>
                <c:ptCount val="5"/>
                <c:pt idx="0">
                  <c:v>0.308</c:v>
                </c:pt>
                <c:pt idx="1">
                  <c:v>7.6999999999999999E-2</c:v>
                </c:pt>
                <c:pt idx="2">
                  <c:v>0.308</c:v>
                </c:pt>
                <c:pt idx="3">
                  <c:v>7.6999999999999999E-2</c:v>
                </c:pt>
                <c:pt idx="4">
                  <c:v>0.23100000000000001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3818873335277526"/>
          <c:y val="3.7324653338968963E-2"/>
          <c:w val="0.36181126664722463"/>
          <c:h val="0.572941051440323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Rahvusvahelised keeletestid- TOEFL, IELTS </c:v>
                </c:pt>
                <c:pt idx="1">
                  <c:v>Tõestus tasemest- Läti, Hispaania, Saksamaa*, Austria, Türgi, Soome</c:v>
                </c:pt>
                <c:pt idx="2">
                  <c:v>Riiklikud eksamid- Läti, Leedu</c:v>
                </c:pt>
                <c:pt idx="3">
                  <c:v>Piirkonna eksamid- Itaalia, Saksamaa*</c:v>
                </c:pt>
                <c:pt idx="4">
                  <c:v>Haigla poolt tehtud eksamid</c:v>
                </c:pt>
                <c:pt idx="5">
                  <c:v>Keeletesti ei ole- Holland *</c:v>
                </c:pt>
                <c:pt idx="6">
                  <c:v>Muu- UK, Malta, Ungari</c:v>
                </c:pt>
              </c:strCache>
            </c:strRef>
          </c:cat>
          <c:val>
            <c:numRef>
              <c:f>Sheet1!$B$2:$B$8</c:f>
              <c:numCache>
                <c:formatCode>General</c:formatCode>
                <c:ptCount val="7"/>
                <c:pt idx="0">
                  <c:v>0</c:v>
                </c:pt>
                <c:pt idx="1">
                  <c:v>6</c:v>
                </c:pt>
                <c:pt idx="2">
                  <c:v>2</c:v>
                </c:pt>
                <c:pt idx="3">
                  <c:v>2</c:v>
                </c:pt>
                <c:pt idx="4">
                  <c:v>0</c:v>
                </c:pt>
                <c:pt idx="5">
                  <c:v>1</c:v>
                </c:pt>
                <c:pt idx="6">
                  <c:v>3</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Sheet1!$A$2:$A$8</c:f>
              <c:strCache>
                <c:ptCount val="7"/>
                <c:pt idx="0">
                  <c:v>Rahvusvahelised keeletestid- TOEFL, IELTS </c:v>
                </c:pt>
                <c:pt idx="1">
                  <c:v>Tõestus tasemest- Läti, Hispaania, Saksamaa*, Austria, Türgi, Soome</c:v>
                </c:pt>
                <c:pt idx="2">
                  <c:v>Riiklikud eksamid- Läti, Leedu</c:v>
                </c:pt>
                <c:pt idx="3">
                  <c:v>Piirkonna eksamid- Itaalia, Saksamaa*</c:v>
                </c:pt>
                <c:pt idx="4">
                  <c:v>Haigla poolt tehtud eksamid</c:v>
                </c:pt>
                <c:pt idx="5">
                  <c:v>Keeletesti ei ole- Holland *</c:v>
                </c:pt>
                <c:pt idx="6">
                  <c:v>Muu- UK, Malta, Ungari</c:v>
                </c:pt>
              </c:strCache>
            </c:strRef>
          </c:cat>
          <c:val>
            <c:numRef>
              <c:f>Sheet1!$C$2:$C$8</c:f>
              <c:numCache>
                <c:formatCode>General</c:formatCode>
                <c:ptCount val="7"/>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Sheet1!$A$2:$A$8</c:f>
              <c:strCache>
                <c:ptCount val="7"/>
                <c:pt idx="0">
                  <c:v>Rahvusvahelised keeletestid- TOEFL, IELTS </c:v>
                </c:pt>
                <c:pt idx="1">
                  <c:v>Tõestus tasemest- Läti, Hispaania, Saksamaa*, Austria, Türgi, Soome</c:v>
                </c:pt>
                <c:pt idx="2">
                  <c:v>Riiklikud eksamid- Läti, Leedu</c:v>
                </c:pt>
                <c:pt idx="3">
                  <c:v>Piirkonna eksamid- Itaalia, Saksamaa*</c:v>
                </c:pt>
                <c:pt idx="4">
                  <c:v>Haigla poolt tehtud eksamid</c:v>
                </c:pt>
                <c:pt idx="5">
                  <c:v>Keeletesti ei ole- Holland *</c:v>
                </c:pt>
                <c:pt idx="6">
                  <c:v>Muu- UK, Malta, Ungari</c:v>
                </c:pt>
              </c:strCache>
            </c:strRef>
          </c:cat>
          <c:val>
            <c:numRef>
              <c:f>Sheet1!$D$2:$D$8</c:f>
              <c:numCache>
                <c:formatCode>General</c:formatCode>
                <c:ptCount val="7"/>
              </c:numCache>
            </c:numRef>
          </c:val>
        </c:ser>
        <c:dLbls>
          <c:showLegendKey val="0"/>
          <c:showVal val="0"/>
          <c:showCatName val="0"/>
          <c:showSerName val="0"/>
          <c:showPercent val="0"/>
          <c:showBubbleSize val="0"/>
        </c:dLbls>
        <c:gapWidth val="182"/>
        <c:overlap val="100"/>
        <c:axId val="275203456"/>
        <c:axId val="275210120"/>
      </c:barChart>
      <c:catAx>
        <c:axId val="27520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75210120"/>
        <c:crosses val="autoZero"/>
        <c:auto val="1"/>
        <c:lblAlgn val="ctr"/>
        <c:lblOffset val="100"/>
        <c:noMultiLvlLbl val="0"/>
      </c:catAx>
      <c:valAx>
        <c:axId val="275210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75203456"/>
        <c:crosses val="autoZero"/>
        <c:crossBetween val="between"/>
      </c:valAx>
      <c:spPr>
        <a:noFill/>
        <a:ln>
          <a:noFill/>
        </a:ln>
        <a:effectLst/>
      </c:spPr>
    </c:plotArea>
    <c:plotVisOnly val="1"/>
    <c:dispBlanksAs val="gap"/>
    <c:showDLblsOverMax val="0"/>
  </c:chart>
  <c:spPr>
    <a:noFill/>
    <a:ln>
      <a:noFill/>
    </a:ln>
    <a:effectLst/>
  </c:spPr>
  <c:txPr>
    <a:bodyPr/>
    <a:lstStyle/>
    <a:p>
      <a:pPr>
        <a:defRPr sz="1200" cap="small" baseline="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Rahvusvahelised keeletestid- UK</c:v>
                </c:pt>
                <c:pt idx="1">
                  <c:v>Tõestus tasemest- Läti, Hispaania, Saksamaa*, Austria, Türgi, Soome*</c:v>
                </c:pt>
                <c:pt idx="2">
                  <c:v>Riiklikud eksamid- Läti, Leedu</c:v>
                </c:pt>
                <c:pt idx="3">
                  <c:v>Piirkonna eksamid- Itaalia, Saksamaa*</c:v>
                </c:pt>
                <c:pt idx="4">
                  <c:v>Haigla poolt tehtud eksamid</c:v>
                </c:pt>
                <c:pt idx="5">
                  <c:v>Keeletesti ei ole</c:v>
                </c:pt>
                <c:pt idx="6">
                  <c:v>Muu- Malta, Ungari, Holland</c:v>
                </c:pt>
              </c:strCache>
            </c:strRef>
          </c:cat>
          <c:val>
            <c:numRef>
              <c:f>Sheet1!$B$2:$B$8</c:f>
              <c:numCache>
                <c:formatCode>General</c:formatCode>
                <c:ptCount val="7"/>
                <c:pt idx="0">
                  <c:v>1</c:v>
                </c:pt>
                <c:pt idx="1">
                  <c:v>6</c:v>
                </c:pt>
                <c:pt idx="2">
                  <c:v>2</c:v>
                </c:pt>
                <c:pt idx="3">
                  <c:v>2</c:v>
                </c:pt>
                <c:pt idx="4">
                  <c:v>0</c:v>
                </c:pt>
                <c:pt idx="5">
                  <c:v>0</c:v>
                </c:pt>
                <c:pt idx="6">
                  <c:v>3</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Sheet1!$A$2:$A$8</c:f>
              <c:strCache>
                <c:ptCount val="7"/>
                <c:pt idx="0">
                  <c:v>Rahvusvahelised keeletestid- UK</c:v>
                </c:pt>
                <c:pt idx="1">
                  <c:v>Tõestus tasemest- Läti, Hispaania, Saksamaa*, Austria, Türgi, Soome*</c:v>
                </c:pt>
                <c:pt idx="2">
                  <c:v>Riiklikud eksamid- Läti, Leedu</c:v>
                </c:pt>
                <c:pt idx="3">
                  <c:v>Piirkonna eksamid- Itaalia, Saksamaa*</c:v>
                </c:pt>
                <c:pt idx="4">
                  <c:v>Haigla poolt tehtud eksamid</c:v>
                </c:pt>
                <c:pt idx="5">
                  <c:v>Keeletesti ei ole</c:v>
                </c:pt>
                <c:pt idx="6">
                  <c:v>Muu- Malta, Ungari, Holland</c:v>
                </c:pt>
              </c:strCache>
            </c:strRef>
          </c:cat>
          <c:val>
            <c:numRef>
              <c:f>Sheet1!$C$2:$C$8</c:f>
              <c:numCache>
                <c:formatCode>General</c:formatCode>
                <c:ptCount val="7"/>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Sheet1!$A$2:$A$8</c:f>
              <c:strCache>
                <c:ptCount val="7"/>
                <c:pt idx="0">
                  <c:v>Rahvusvahelised keeletestid- UK</c:v>
                </c:pt>
                <c:pt idx="1">
                  <c:v>Tõestus tasemest- Läti, Hispaania, Saksamaa*, Austria, Türgi, Soome*</c:v>
                </c:pt>
                <c:pt idx="2">
                  <c:v>Riiklikud eksamid- Läti, Leedu</c:v>
                </c:pt>
                <c:pt idx="3">
                  <c:v>Piirkonna eksamid- Itaalia, Saksamaa*</c:v>
                </c:pt>
                <c:pt idx="4">
                  <c:v>Haigla poolt tehtud eksamid</c:v>
                </c:pt>
                <c:pt idx="5">
                  <c:v>Keeletesti ei ole</c:v>
                </c:pt>
                <c:pt idx="6">
                  <c:v>Muu- Malta, Ungari, Holland</c:v>
                </c:pt>
              </c:strCache>
            </c:strRef>
          </c:cat>
          <c:val>
            <c:numRef>
              <c:f>Sheet1!$D$2:$D$8</c:f>
              <c:numCache>
                <c:formatCode>General</c:formatCode>
                <c:ptCount val="7"/>
              </c:numCache>
            </c:numRef>
          </c:val>
        </c:ser>
        <c:dLbls>
          <c:showLegendKey val="0"/>
          <c:showVal val="0"/>
          <c:showCatName val="0"/>
          <c:showSerName val="0"/>
          <c:showPercent val="0"/>
          <c:showBubbleSize val="0"/>
        </c:dLbls>
        <c:gapWidth val="150"/>
        <c:overlap val="100"/>
        <c:axId val="275210904"/>
        <c:axId val="275207768"/>
      </c:barChart>
      <c:catAx>
        <c:axId val="275210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cap="all" baseline="0"/>
            </a:pPr>
            <a:endParaRPr lang="en-US"/>
          </a:p>
        </c:txPr>
        <c:crossAx val="275207768"/>
        <c:crosses val="autoZero"/>
        <c:auto val="1"/>
        <c:lblAlgn val="ctr"/>
        <c:lblOffset val="100"/>
        <c:noMultiLvlLbl val="0"/>
      </c:catAx>
      <c:valAx>
        <c:axId val="275207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75210904"/>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Miinimum nõutav tase *</c:v>
                </c:pt>
              </c:strCache>
            </c:strRef>
          </c:tx>
          <c:cat>
            <c:strRef>
              <c:f>Sheet1!$A$2:$A$8</c:f>
              <c:strCache>
                <c:ptCount val="7"/>
                <c:pt idx="0">
                  <c:v>A2- 0</c:v>
                </c:pt>
                <c:pt idx="1">
                  <c:v>B1- Türgi</c:v>
                </c:pt>
                <c:pt idx="2">
                  <c:v>B2- Saksamaa*, Leedu</c:v>
                </c:pt>
                <c:pt idx="3">
                  <c:v>C1- Läti, Hispaania, UK, Holland</c:v>
                </c:pt>
                <c:pt idx="4">
                  <c:v>C2-0</c:v>
                </c:pt>
                <c:pt idx="5">
                  <c:v>ei ole min- Itaalia</c:v>
                </c:pt>
                <c:pt idx="6">
                  <c:v>muu- Austria, Malta, Ungari, Soome</c:v>
                </c:pt>
              </c:strCache>
            </c:strRef>
          </c:cat>
          <c:val>
            <c:numRef>
              <c:f>Sheet1!$B$2:$B$8</c:f>
              <c:numCache>
                <c:formatCode>General</c:formatCode>
                <c:ptCount val="7"/>
                <c:pt idx="0">
                  <c:v>0</c:v>
                </c:pt>
                <c:pt idx="1">
                  <c:v>1</c:v>
                </c:pt>
                <c:pt idx="2">
                  <c:v>2</c:v>
                </c:pt>
                <c:pt idx="3">
                  <c:v>4</c:v>
                </c:pt>
                <c:pt idx="4">
                  <c:v>0</c:v>
                </c:pt>
                <c:pt idx="5">
                  <c:v>1</c:v>
                </c:pt>
                <c:pt idx="6">
                  <c:v>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827002527461845"/>
          <c:y val="8.7136152018918403E-2"/>
          <c:w val="0.30247071546612231"/>
          <c:h val="0.888919330538053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Series 1</c:v>
                </c:pt>
              </c:strCache>
            </c:strRef>
          </c:tx>
          <c:invertIfNegative val="0"/>
          <c:cat>
            <c:strRef>
              <c:f>Sheet1!$A$2:$A$6</c:f>
              <c:strCache>
                <c:ptCount val="5"/>
                <c:pt idx="0">
                  <c:v>Jah, kirjalikult- Saksamaa*</c:v>
                </c:pt>
                <c:pt idx="1">
                  <c:v>Jah, suuliselt- Itaalia, Saksamaa*, Austria</c:v>
                </c:pt>
                <c:pt idx="2">
                  <c:v>valikuline</c:v>
                </c:pt>
                <c:pt idx="3">
                  <c:v>Ei hinnata eraldi- Läti, Hispaania, UK, Malta, Türgi, Holland, Soome</c:v>
                </c:pt>
                <c:pt idx="4">
                  <c:v>Muu- Saksamaa*, Ungari, Leedu</c:v>
                </c:pt>
              </c:strCache>
            </c:strRef>
          </c:cat>
          <c:val>
            <c:numRef>
              <c:f>Sheet1!$B$2:$B$6</c:f>
              <c:numCache>
                <c:formatCode>General</c:formatCode>
                <c:ptCount val="5"/>
                <c:pt idx="0">
                  <c:v>1</c:v>
                </c:pt>
                <c:pt idx="1">
                  <c:v>3</c:v>
                </c:pt>
                <c:pt idx="2">
                  <c:v>0</c:v>
                </c:pt>
                <c:pt idx="3">
                  <c:v>7</c:v>
                </c:pt>
                <c:pt idx="4">
                  <c:v>3</c:v>
                </c:pt>
              </c:numCache>
            </c:numRef>
          </c:val>
        </c:ser>
        <c:ser>
          <c:idx val="1"/>
          <c:order val="1"/>
          <c:tx>
            <c:strRef>
              <c:f>Sheet1!$C$1</c:f>
              <c:strCache>
                <c:ptCount val="1"/>
                <c:pt idx="0">
                  <c:v>Column1</c:v>
                </c:pt>
              </c:strCache>
            </c:strRef>
          </c:tx>
          <c:invertIfNegative val="0"/>
          <c:cat>
            <c:strRef>
              <c:f>Sheet1!$A$2:$A$6</c:f>
              <c:strCache>
                <c:ptCount val="5"/>
                <c:pt idx="0">
                  <c:v>Jah, kirjalikult- Saksamaa*</c:v>
                </c:pt>
                <c:pt idx="1">
                  <c:v>Jah, suuliselt- Itaalia, Saksamaa*, Austria</c:v>
                </c:pt>
                <c:pt idx="2">
                  <c:v>valikuline</c:v>
                </c:pt>
                <c:pt idx="3">
                  <c:v>Ei hinnata eraldi- Läti, Hispaania, UK, Malta, Türgi, Holland, Soome</c:v>
                </c:pt>
                <c:pt idx="4">
                  <c:v>Muu- Saksamaa*, Ungari, Leedu</c:v>
                </c:pt>
              </c:strCache>
            </c:strRef>
          </c:cat>
          <c:val>
            <c:numRef>
              <c:f>Sheet1!$C$2:$C$6</c:f>
              <c:numCache>
                <c:formatCode>General</c:formatCode>
                <c:ptCount val="5"/>
              </c:numCache>
            </c:numRef>
          </c:val>
        </c:ser>
        <c:ser>
          <c:idx val="2"/>
          <c:order val="2"/>
          <c:tx>
            <c:strRef>
              <c:f>Sheet1!$D$1</c:f>
              <c:strCache>
                <c:ptCount val="1"/>
                <c:pt idx="0">
                  <c:v>Column2</c:v>
                </c:pt>
              </c:strCache>
            </c:strRef>
          </c:tx>
          <c:invertIfNegative val="0"/>
          <c:cat>
            <c:strRef>
              <c:f>Sheet1!$A$2:$A$6</c:f>
              <c:strCache>
                <c:ptCount val="5"/>
                <c:pt idx="0">
                  <c:v>Jah, kirjalikult- Saksamaa*</c:v>
                </c:pt>
                <c:pt idx="1">
                  <c:v>Jah, suuliselt- Itaalia, Saksamaa*, Austria</c:v>
                </c:pt>
                <c:pt idx="2">
                  <c:v>valikuline</c:v>
                </c:pt>
                <c:pt idx="3">
                  <c:v>Ei hinnata eraldi- Läti, Hispaania, UK, Malta, Türgi, Holland, Soome</c:v>
                </c:pt>
                <c:pt idx="4">
                  <c:v>Muu- Saksamaa*, Ungari, Leedu</c:v>
                </c:pt>
              </c:strCache>
            </c:strRef>
          </c:cat>
          <c:val>
            <c:numRef>
              <c:f>Sheet1!$D$2:$D$6</c:f>
              <c:numCache>
                <c:formatCode>General</c:formatCode>
                <c:ptCount val="5"/>
              </c:numCache>
            </c:numRef>
          </c:val>
        </c:ser>
        <c:dLbls>
          <c:showLegendKey val="0"/>
          <c:showVal val="0"/>
          <c:showCatName val="0"/>
          <c:showSerName val="0"/>
          <c:showPercent val="0"/>
          <c:showBubbleSize val="0"/>
        </c:dLbls>
        <c:gapWidth val="150"/>
        <c:overlap val="100"/>
        <c:axId val="275204240"/>
        <c:axId val="275205024"/>
      </c:barChart>
      <c:catAx>
        <c:axId val="275204240"/>
        <c:scaling>
          <c:orientation val="minMax"/>
        </c:scaling>
        <c:delete val="0"/>
        <c:axPos val="l"/>
        <c:numFmt formatCode="General" sourceLinked="0"/>
        <c:majorTickMark val="out"/>
        <c:minorTickMark val="none"/>
        <c:tickLblPos val="nextTo"/>
        <c:crossAx val="275205024"/>
        <c:crosses val="autoZero"/>
        <c:auto val="1"/>
        <c:lblAlgn val="ctr"/>
        <c:lblOffset val="100"/>
        <c:noMultiLvlLbl val="0"/>
      </c:catAx>
      <c:valAx>
        <c:axId val="275205024"/>
        <c:scaling>
          <c:orientation val="minMax"/>
        </c:scaling>
        <c:delete val="0"/>
        <c:axPos val="b"/>
        <c:majorGridlines/>
        <c:numFmt formatCode="General" sourceLinked="1"/>
        <c:majorTickMark val="out"/>
        <c:minorTickMark val="none"/>
        <c:tickLblPos val="nextTo"/>
        <c:crossAx val="275204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D8E79B-7230-4023-9BE2-9E3BE4A3CB03}" type="datetimeFigureOut">
              <a:rPr lang="et-EE"/>
              <a:pPr>
                <a:defRPr/>
              </a:pPr>
              <a:t>6.11.2015</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t-E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t-E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B8F144F-7F6A-4CDA-8228-8C55D0DC4F5E}" type="slidenum">
              <a:rPr lang="et-EE" altLang="en-US"/>
              <a:pPr>
                <a:defRPr/>
              </a:pPr>
              <a:t>‹#›</a:t>
            </a:fld>
            <a:endParaRPr lang="et-EE" altLang="en-US"/>
          </a:p>
        </p:txBody>
      </p:sp>
    </p:spTree>
    <p:extLst>
      <p:ext uri="{BB962C8B-B14F-4D97-AF65-F5344CB8AC3E}">
        <p14:creationId xmlns:p14="http://schemas.microsoft.com/office/powerpoint/2010/main" val="12547712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smtClean="0"/>
              <a:t>Muu-</a:t>
            </a:r>
            <a:r>
              <a:rPr lang="et-EE" dirty="0" smtClean="0"/>
              <a:t> Saksamaa-</a:t>
            </a:r>
            <a:r>
              <a:rPr lang="et-EE" baseline="0" dirty="0" smtClean="0"/>
              <a:t> Piirkonna vastavad asutused, kuid mitmes on need kohustused üle antud kohalikule arstide kojale. Samuti soovitatakse haiglatel üle kontrollida, kas inimene oskab keelt, sest vastasel juhul võib tekkida probleeme vastutuskindlustusega. </a:t>
            </a:r>
          </a:p>
          <a:p>
            <a:r>
              <a:rPr lang="et-EE" baseline="0" dirty="0" smtClean="0"/>
              <a:t>Malta- tööintervjuul vastuvõttev asutus</a:t>
            </a:r>
          </a:p>
          <a:p>
            <a:r>
              <a:rPr lang="et-EE" baseline="0" dirty="0" smtClean="0"/>
              <a:t>Soome- </a:t>
            </a:r>
            <a:r>
              <a:rPr lang="et-EE" baseline="0" dirty="0" err="1" smtClean="0"/>
              <a:t>Valvira</a:t>
            </a:r>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4</a:t>
            </a:fld>
            <a:endParaRPr lang="et-EE" altLang="en-US"/>
          </a:p>
        </p:txBody>
      </p:sp>
    </p:spTree>
    <p:extLst>
      <p:ext uri="{BB962C8B-B14F-4D97-AF65-F5344CB8AC3E}">
        <p14:creationId xmlns:p14="http://schemas.microsoft.com/office/powerpoint/2010/main" val="110009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smtClean="0"/>
              <a:t>Holland*-</a:t>
            </a:r>
            <a:r>
              <a:rPr lang="et-EE" dirty="0" smtClean="0"/>
              <a:t>  keele</a:t>
            </a:r>
            <a:r>
              <a:rPr lang="et-EE" baseline="0" dirty="0" smtClean="0"/>
              <a:t> oskus on vajalik, hinnatakse töökohal.</a:t>
            </a:r>
            <a:endParaRPr lang="et-EE" dirty="0" smtClean="0"/>
          </a:p>
          <a:p>
            <a:r>
              <a:rPr lang="et-EE" dirty="0" smtClean="0"/>
              <a:t>UK- </a:t>
            </a:r>
            <a:r>
              <a:rPr lang="en-US" dirty="0" smtClean="0"/>
              <a:t>General Medical Council looks at information on the application form and may ask for evidence. If evidence not sufficient confirmation through IELTS is asked</a:t>
            </a:r>
            <a:endParaRPr lang="et-EE" dirty="0" smtClean="0"/>
          </a:p>
          <a:p>
            <a:r>
              <a:rPr lang="et-EE" dirty="0" smtClean="0"/>
              <a:t>Malta- </a:t>
            </a:r>
            <a:r>
              <a:rPr lang="et-EE" dirty="0" err="1" smtClean="0"/>
              <a:t>Assessed</a:t>
            </a:r>
            <a:r>
              <a:rPr lang="et-EE" dirty="0" smtClean="0"/>
              <a:t> </a:t>
            </a:r>
            <a:r>
              <a:rPr lang="et-EE" dirty="0" err="1" smtClean="0"/>
              <a:t>during</a:t>
            </a:r>
            <a:r>
              <a:rPr lang="et-EE" dirty="0" smtClean="0"/>
              <a:t> </a:t>
            </a:r>
            <a:r>
              <a:rPr lang="et-EE" dirty="0" err="1" smtClean="0"/>
              <a:t>job</a:t>
            </a:r>
            <a:r>
              <a:rPr lang="et-EE" dirty="0" smtClean="0"/>
              <a:t> </a:t>
            </a:r>
            <a:r>
              <a:rPr lang="et-EE" dirty="0" err="1" smtClean="0"/>
              <a:t>interview</a:t>
            </a:r>
            <a:endParaRPr lang="et-EE" dirty="0" smtClean="0"/>
          </a:p>
          <a:p>
            <a:r>
              <a:rPr lang="et-EE" dirty="0" smtClean="0"/>
              <a:t>Ungari- peab teadma, tööintervjuu</a:t>
            </a:r>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5</a:t>
            </a:fld>
            <a:endParaRPr lang="et-EE" altLang="en-US"/>
          </a:p>
        </p:txBody>
      </p:sp>
    </p:spTree>
    <p:extLst>
      <p:ext uri="{BB962C8B-B14F-4D97-AF65-F5344CB8AC3E}">
        <p14:creationId xmlns:p14="http://schemas.microsoft.com/office/powerpoint/2010/main" val="124380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t-EE" dirty="0" smtClean="0"/>
              <a:t>Holland- </a:t>
            </a:r>
            <a:r>
              <a:rPr lang="en-GB" sz="1200" kern="1200" dirty="0" smtClean="0">
                <a:solidFill>
                  <a:schemeClr val="tx1"/>
                </a:solidFill>
                <a:effectLst/>
                <a:latin typeface="+mn-lt"/>
                <a:ea typeface="+mn-ea"/>
                <a:cs typeface="+mn-cs"/>
              </a:rPr>
              <a:t>To this end doctors have to pass successfully a general knowledge and skills test (‘AKV’) and a test of professional medical knowledge (‘BI’) at the level of recent Dutch graduates, for which fees apply. The AKV test also includes checks of Dutch language competence at a level of the NT2 (Dutch as second language) state examination. If the BI test reveals shortcomings, extra training advice will be given or the entire Dutch medical studies must be completed.</a:t>
            </a:r>
            <a:endParaRPr lang="et-EE"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t-EE" sz="1200" kern="1200" dirty="0" smtClean="0">
                <a:solidFill>
                  <a:schemeClr val="tx1"/>
                </a:solidFill>
                <a:effectLst/>
                <a:latin typeface="+mn-lt"/>
                <a:ea typeface="+mn-ea"/>
                <a:cs typeface="+mn-cs"/>
              </a:rPr>
              <a:t>Malta</a:t>
            </a:r>
            <a:r>
              <a:rPr lang="et-EE" sz="1200" kern="1200" baseline="0" dirty="0" smtClean="0">
                <a:solidFill>
                  <a:schemeClr val="tx1"/>
                </a:solidFill>
                <a:effectLst/>
                <a:latin typeface="+mn-lt"/>
                <a:ea typeface="+mn-ea"/>
                <a:cs typeface="+mn-cs"/>
              </a:rPr>
              <a:t> ja Ungari- </a:t>
            </a:r>
            <a:r>
              <a:rPr lang="et-EE" sz="1200" kern="1200" baseline="0" dirty="0" err="1" smtClean="0">
                <a:solidFill>
                  <a:schemeClr val="tx1"/>
                </a:solidFill>
                <a:effectLst/>
                <a:latin typeface="+mn-lt"/>
                <a:ea typeface="+mn-ea"/>
                <a:cs typeface="+mn-cs"/>
              </a:rPr>
              <a:t>job</a:t>
            </a:r>
            <a:r>
              <a:rPr lang="et-EE" sz="1200" kern="1200" baseline="0" dirty="0" smtClean="0">
                <a:solidFill>
                  <a:schemeClr val="tx1"/>
                </a:solidFill>
                <a:effectLst/>
                <a:latin typeface="+mn-lt"/>
                <a:ea typeface="+mn-ea"/>
                <a:cs typeface="+mn-cs"/>
              </a:rPr>
              <a:t> </a:t>
            </a:r>
            <a:r>
              <a:rPr lang="et-EE" sz="1200" kern="1200" baseline="0" dirty="0" err="1" smtClean="0">
                <a:solidFill>
                  <a:schemeClr val="tx1"/>
                </a:solidFill>
                <a:effectLst/>
                <a:latin typeface="+mn-lt"/>
                <a:ea typeface="+mn-ea"/>
                <a:cs typeface="+mn-cs"/>
              </a:rPr>
              <a:t>interview</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6</a:t>
            </a:fld>
            <a:endParaRPr lang="et-EE" altLang="en-US"/>
          </a:p>
        </p:txBody>
      </p:sp>
    </p:spTree>
    <p:extLst>
      <p:ext uri="{BB962C8B-B14F-4D97-AF65-F5344CB8AC3E}">
        <p14:creationId xmlns:p14="http://schemas.microsoft.com/office/powerpoint/2010/main" val="22820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Austria-</a:t>
            </a:r>
            <a:r>
              <a:rPr lang="et-EE" baseline="0" dirty="0" smtClean="0"/>
              <a:t> C1 +meditsiini keel</a:t>
            </a:r>
          </a:p>
          <a:p>
            <a:r>
              <a:rPr lang="et-EE" baseline="0" dirty="0" smtClean="0"/>
              <a:t>Malta- oskab rääkida</a:t>
            </a:r>
          </a:p>
          <a:p>
            <a:r>
              <a:rPr lang="et-EE" baseline="0" dirty="0" smtClean="0"/>
              <a:t>Ungari- peab oskama suhelda</a:t>
            </a:r>
          </a:p>
          <a:p>
            <a:r>
              <a:rPr lang="et-EE" baseline="0" dirty="0" smtClean="0"/>
              <a:t>Soome-  üldiselt haiglate poolt nõutud, vahendusfirmad nõuavad täiskohaga tööle asudes B2, </a:t>
            </a:r>
            <a:r>
              <a:rPr lang="et-EE" baseline="0" dirty="0" err="1" smtClean="0"/>
              <a:t>väljaspoolt</a:t>
            </a:r>
            <a:r>
              <a:rPr lang="et-EE" baseline="0" dirty="0" smtClean="0"/>
              <a:t> EL tulijatel B2 ja ainult ametlikud tõendid.</a:t>
            </a:r>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7</a:t>
            </a:fld>
            <a:endParaRPr lang="et-EE" altLang="en-US"/>
          </a:p>
        </p:txBody>
      </p:sp>
    </p:spTree>
    <p:extLst>
      <p:ext uri="{BB962C8B-B14F-4D97-AF65-F5344CB8AC3E}">
        <p14:creationId xmlns:p14="http://schemas.microsoft.com/office/powerpoint/2010/main" val="412353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Leedu- keegi ei taha tulla, ei tea,</a:t>
            </a:r>
            <a:r>
              <a:rPr lang="et-EE" baseline="0" dirty="0" smtClean="0"/>
              <a:t> kas on</a:t>
            </a:r>
          </a:p>
          <a:p>
            <a:r>
              <a:rPr lang="et-EE" baseline="0" dirty="0" smtClean="0"/>
              <a:t>Saksamaa- piirkonnad eraldi, kokkulepped</a:t>
            </a:r>
          </a:p>
          <a:p>
            <a:r>
              <a:rPr lang="et-EE" baseline="0" dirty="0" smtClean="0"/>
              <a:t>Ungari- vastuvõtul hinnatakse kõike korraga</a:t>
            </a:r>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8</a:t>
            </a:fld>
            <a:endParaRPr lang="et-EE" altLang="en-US"/>
          </a:p>
        </p:txBody>
      </p:sp>
    </p:spTree>
    <p:extLst>
      <p:ext uri="{BB962C8B-B14F-4D97-AF65-F5344CB8AC3E}">
        <p14:creationId xmlns:p14="http://schemas.microsoft.com/office/powerpoint/2010/main" val="408255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kern="1200" dirty="0" smtClean="0">
                <a:solidFill>
                  <a:schemeClr val="tx1"/>
                </a:solidFill>
                <a:effectLst/>
                <a:latin typeface="+mn-lt"/>
                <a:ea typeface="+mn-ea"/>
                <a:cs typeface="+mn-cs"/>
              </a:rPr>
              <a:t>f</a:t>
            </a:r>
            <a:r>
              <a:rPr lang="en-US" sz="1200" b="0" i="0" kern="1200" dirty="0" err="1" smtClean="0">
                <a:solidFill>
                  <a:schemeClr val="tx1"/>
                </a:solidFill>
                <a:effectLst/>
                <a:latin typeface="+mn-lt"/>
                <a:ea typeface="+mn-ea"/>
                <a:cs typeface="+mn-cs"/>
              </a:rPr>
              <a:t>oreign</a:t>
            </a:r>
            <a:r>
              <a:rPr lang="en-US" sz="1200" b="0" i="0" kern="1200" dirty="0" smtClean="0">
                <a:solidFill>
                  <a:schemeClr val="tx1"/>
                </a:solidFill>
                <a:effectLst/>
                <a:latin typeface="+mn-lt"/>
                <a:ea typeface="+mn-ea"/>
                <a:cs typeface="+mn-cs"/>
              </a:rPr>
              <a:t> physicians should at least have completed level B2 of the Common European Framework of Reference for Languages (CEFR) in general German. Additionally, they should also pass a specific Medical German language test (Level C1 of CEFR) which consists of an oral and written part. It is worth noting that the key points are legally not binding for the states and that not all states have yet adjusted their rules. </a:t>
            </a:r>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11</a:t>
            </a:fld>
            <a:endParaRPr lang="et-EE" altLang="en-US"/>
          </a:p>
        </p:txBody>
      </p:sp>
    </p:spTree>
    <p:extLst>
      <p:ext uri="{BB962C8B-B14F-4D97-AF65-F5344CB8AC3E}">
        <p14:creationId xmlns:p14="http://schemas.microsoft.com/office/powerpoint/2010/main" val="160570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a:defRPr/>
            </a:pPr>
            <a:fld id="{8B8F144F-7F6A-4CDA-8228-8C55D0DC4F5E}" type="slidenum">
              <a:rPr lang="et-EE" altLang="en-US" smtClean="0"/>
              <a:pPr>
                <a:defRPr/>
              </a:pPr>
              <a:t>13</a:t>
            </a:fld>
            <a:endParaRPr lang="et-EE" altLang="en-US"/>
          </a:p>
        </p:txBody>
      </p:sp>
    </p:spTree>
    <p:extLst>
      <p:ext uri="{BB962C8B-B14F-4D97-AF65-F5344CB8AC3E}">
        <p14:creationId xmlns:p14="http://schemas.microsoft.com/office/powerpoint/2010/main" val="364862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48DC427D-4A13-4ED2-918C-56F6F2CBB043}" type="datetime1">
              <a:rPr lang="et-EE"/>
              <a:pPr>
                <a:defRPr/>
              </a:pPr>
              <a:t>6.11.2015</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D3A6A9B9-1457-45C0-9A7F-14566C77D6BE}" type="slidenum">
              <a:rPr lang="et-EE" altLang="en-US"/>
              <a:pPr>
                <a:defRPr/>
              </a:pPr>
              <a:t>‹#›</a:t>
            </a:fld>
            <a:endParaRPr lang="et-EE" altLang="en-US"/>
          </a:p>
        </p:txBody>
      </p:sp>
    </p:spTree>
    <p:extLst>
      <p:ext uri="{BB962C8B-B14F-4D97-AF65-F5344CB8AC3E}">
        <p14:creationId xmlns:p14="http://schemas.microsoft.com/office/powerpoint/2010/main" val="3023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6D6511EB-6545-4133-9F75-94906A0AF2FD}" type="datetime1">
              <a:rPr lang="et-EE"/>
              <a:pPr>
                <a:defRPr/>
              </a:pPr>
              <a:t>6.11.2015</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F1B586F0-8CD0-453D-93C1-2421D151BFE5}" type="slidenum">
              <a:rPr lang="et-EE" altLang="en-US"/>
              <a:pPr>
                <a:defRPr/>
              </a:pPr>
              <a:t>‹#›</a:t>
            </a:fld>
            <a:endParaRPr lang="et-EE" altLang="en-US"/>
          </a:p>
        </p:txBody>
      </p:sp>
    </p:spTree>
    <p:extLst>
      <p:ext uri="{BB962C8B-B14F-4D97-AF65-F5344CB8AC3E}">
        <p14:creationId xmlns:p14="http://schemas.microsoft.com/office/powerpoint/2010/main" val="90375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B6D33296-B182-4A2D-BD41-0E0E0886FFAF}" type="datetime1">
              <a:rPr lang="et-EE"/>
              <a:pPr>
                <a:defRPr/>
              </a:pPr>
              <a:t>6.11.2015</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9B1D6E95-78E8-4C28-B530-BF259160550E}" type="slidenum">
              <a:rPr lang="et-EE" altLang="en-US"/>
              <a:pPr>
                <a:defRPr/>
              </a:pPr>
              <a:t>‹#›</a:t>
            </a:fld>
            <a:endParaRPr lang="et-EE" altLang="en-US"/>
          </a:p>
        </p:txBody>
      </p:sp>
    </p:spTree>
    <p:extLst>
      <p:ext uri="{BB962C8B-B14F-4D97-AF65-F5344CB8AC3E}">
        <p14:creationId xmlns:p14="http://schemas.microsoft.com/office/powerpoint/2010/main" val="45608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1741D46-7CF2-4855-97A4-DF43B4D480DB}" type="datetime1">
              <a:rPr lang="et-EE"/>
              <a:pPr>
                <a:defRPr/>
              </a:pPr>
              <a:t>6.11.2015</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77C662AC-1EFA-4C66-ABCD-5D48E7A62024}" type="slidenum">
              <a:rPr lang="et-EE" altLang="en-US"/>
              <a:pPr>
                <a:defRPr/>
              </a:pPr>
              <a:t>‹#›</a:t>
            </a:fld>
            <a:endParaRPr lang="et-EE" altLang="en-US"/>
          </a:p>
        </p:txBody>
      </p:sp>
    </p:spTree>
    <p:extLst>
      <p:ext uri="{BB962C8B-B14F-4D97-AF65-F5344CB8AC3E}">
        <p14:creationId xmlns:p14="http://schemas.microsoft.com/office/powerpoint/2010/main" val="70943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683C1916-99FB-41BE-BCB5-577606B29236}" type="datetime1">
              <a:rPr lang="et-EE"/>
              <a:pPr>
                <a:defRPr/>
              </a:pPr>
              <a:t>6.11.2015</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327FABE0-5664-4082-86DC-9D3AB705DF01}" type="slidenum">
              <a:rPr lang="et-EE" altLang="en-US"/>
              <a:pPr>
                <a:defRPr/>
              </a:pPr>
              <a:t>‹#›</a:t>
            </a:fld>
            <a:endParaRPr lang="et-EE" altLang="en-US"/>
          </a:p>
        </p:txBody>
      </p:sp>
    </p:spTree>
    <p:extLst>
      <p:ext uri="{BB962C8B-B14F-4D97-AF65-F5344CB8AC3E}">
        <p14:creationId xmlns:p14="http://schemas.microsoft.com/office/powerpoint/2010/main" val="356839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6B4BC1-8D5B-4253-9BC8-A44F0C09B706}" type="datetime1">
              <a:rPr lang="et-EE"/>
              <a:pPr>
                <a:defRPr/>
              </a:pPr>
              <a:t>6.11.2015</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57A4615E-C3FF-43FF-A7FF-ACE684777591}" type="slidenum">
              <a:rPr lang="et-EE" altLang="en-US"/>
              <a:pPr>
                <a:defRPr/>
              </a:pPr>
              <a:t>‹#›</a:t>
            </a:fld>
            <a:endParaRPr lang="et-EE" altLang="en-US"/>
          </a:p>
        </p:txBody>
      </p:sp>
    </p:spTree>
    <p:extLst>
      <p:ext uri="{BB962C8B-B14F-4D97-AF65-F5344CB8AC3E}">
        <p14:creationId xmlns:p14="http://schemas.microsoft.com/office/powerpoint/2010/main" val="329067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a:defRPr/>
            </a:pPr>
            <a:fld id="{A555885B-F86C-4A64-A4A9-99FD4CF7C5D8}" type="datetime1">
              <a:rPr lang="et-EE"/>
              <a:pPr>
                <a:defRPr/>
              </a:pPr>
              <a:t>6.11.2015</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77A3D60E-F5F5-4975-A73C-89FBBF60DE3A}" type="slidenum">
              <a:rPr lang="et-EE" altLang="en-US"/>
              <a:pPr>
                <a:defRPr/>
              </a:pPr>
              <a:t>‹#›</a:t>
            </a:fld>
            <a:endParaRPr lang="et-EE" altLang="en-US"/>
          </a:p>
        </p:txBody>
      </p:sp>
    </p:spTree>
    <p:extLst>
      <p:ext uri="{BB962C8B-B14F-4D97-AF65-F5344CB8AC3E}">
        <p14:creationId xmlns:p14="http://schemas.microsoft.com/office/powerpoint/2010/main" val="184035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a:defRPr/>
            </a:pPr>
            <a:fld id="{98CE6039-8538-4F9A-8749-D2B4B8330640}" type="datetime1">
              <a:rPr lang="et-EE"/>
              <a:pPr>
                <a:defRPr/>
              </a:pPr>
              <a:t>6.11.2015</a:t>
            </a:fld>
            <a:endParaRPr lang="et-EE"/>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549B536B-17DD-4FB4-A87D-5999844EE37F}" type="slidenum">
              <a:rPr lang="et-EE" altLang="en-US"/>
              <a:pPr>
                <a:defRPr/>
              </a:pPr>
              <a:t>‹#›</a:t>
            </a:fld>
            <a:endParaRPr lang="et-EE" altLang="en-US"/>
          </a:p>
        </p:txBody>
      </p:sp>
    </p:spTree>
    <p:extLst>
      <p:ext uri="{BB962C8B-B14F-4D97-AF65-F5344CB8AC3E}">
        <p14:creationId xmlns:p14="http://schemas.microsoft.com/office/powerpoint/2010/main" val="103714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E1679CCA-88A4-4120-BE49-1F8CBE0389C4}" type="datetime1">
              <a:rPr lang="et-EE"/>
              <a:pPr>
                <a:defRPr/>
              </a:pPr>
              <a:t>6.11.2015</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0B779467-024B-448F-89C5-99635191C82B}" type="slidenum">
              <a:rPr lang="et-EE" altLang="en-US"/>
              <a:pPr>
                <a:defRPr/>
              </a:pPr>
              <a:t>‹#›</a:t>
            </a:fld>
            <a:endParaRPr lang="et-EE" altLang="en-US"/>
          </a:p>
        </p:txBody>
      </p:sp>
    </p:spTree>
    <p:extLst>
      <p:ext uri="{BB962C8B-B14F-4D97-AF65-F5344CB8AC3E}">
        <p14:creationId xmlns:p14="http://schemas.microsoft.com/office/powerpoint/2010/main" val="222679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E5E527-1761-4042-B6E2-1FCAD11B20A8}" type="datetime1">
              <a:rPr lang="et-EE"/>
              <a:pPr>
                <a:defRPr/>
              </a:pPr>
              <a:t>6.11.2015</a:t>
            </a:fld>
            <a:endParaRPr lang="et-EE"/>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D95B02F9-B0C2-47C8-8B32-89B1AD048224}" type="slidenum">
              <a:rPr lang="et-EE" altLang="en-US"/>
              <a:pPr>
                <a:defRPr/>
              </a:pPr>
              <a:t>‹#›</a:t>
            </a:fld>
            <a:endParaRPr lang="et-EE" altLang="en-US"/>
          </a:p>
        </p:txBody>
      </p:sp>
    </p:spTree>
    <p:extLst>
      <p:ext uri="{BB962C8B-B14F-4D97-AF65-F5344CB8AC3E}">
        <p14:creationId xmlns:p14="http://schemas.microsoft.com/office/powerpoint/2010/main" val="141388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C424CE-90A1-4720-8111-76C541D37CEB}" type="datetime1">
              <a:rPr lang="et-EE"/>
              <a:pPr>
                <a:defRPr/>
              </a:pPr>
              <a:t>6.11.2015</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C2D3E336-A65B-4186-BEFB-E6F1E400D429}" type="slidenum">
              <a:rPr lang="et-EE" altLang="en-US"/>
              <a:pPr>
                <a:defRPr/>
              </a:pPr>
              <a:t>‹#›</a:t>
            </a:fld>
            <a:endParaRPr lang="et-EE" altLang="en-US"/>
          </a:p>
        </p:txBody>
      </p:sp>
    </p:spTree>
    <p:extLst>
      <p:ext uri="{BB962C8B-B14F-4D97-AF65-F5344CB8AC3E}">
        <p14:creationId xmlns:p14="http://schemas.microsoft.com/office/powerpoint/2010/main" val="149667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CB7A2B-FD63-4247-983E-2D8420EECF23}" type="datetime1">
              <a:rPr lang="et-EE"/>
              <a:pPr>
                <a:defRPr/>
              </a:pPr>
              <a:t>6.11.2015</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B12F1597-226F-4082-BBB6-57794442AEEB}" type="slidenum">
              <a:rPr lang="et-EE" altLang="en-US"/>
              <a:pPr>
                <a:defRPr/>
              </a:pPr>
              <a:t>‹#›</a:t>
            </a:fld>
            <a:endParaRPr lang="et-EE" altLang="en-US"/>
          </a:p>
        </p:txBody>
      </p:sp>
    </p:spTree>
    <p:extLst>
      <p:ext uri="{BB962C8B-B14F-4D97-AF65-F5344CB8AC3E}">
        <p14:creationId xmlns:p14="http://schemas.microsoft.com/office/powerpoint/2010/main" val="217039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921949E-AFA0-46A4-9EB8-A18B2CC7F7F1}" type="datetime1">
              <a:rPr lang="et-EE"/>
              <a:pPr>
                <a:defRPr/>
              </a:pPr>
              <a:t>6.11.2015</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w Cen MT" pitchFamily="34" charset="0"/>
              </a:defRPr>
            </a:lvl1pPr>
          </a:lstStyle>
          <a:p>
            <a:pPr>
              <a:defRPr/>
            </a:pPr>
            <a:fld id="{FBA35A6C-E2FA-41C7-9E9C-6F9D1CCAB62C}" type="slidenum">
              <a:rPr lang="et-EE" altLang="en-US"/>
              <a:pPr>
                <a:defRPr/>
              </a:pPr>
              <a:t>‹#›</a:t>
            </a:fld>
            <a:endParaRPr lang="et-E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w Cen MT" pitchFamily="34" charset="0"/>
        </a:defRPr>
      </a:lvl2pPr>
      <a:lvl3pPr algn="ctr" rtl="0" eaLnBrk="0" fontAlgn="base" hangingPunct="0">
        <a:spcBef>
          <a:spcPct val="0"/>
        </a:spcBef>
        <a:spcAft>
          <a:spcPct val="0"/>
        </a:spcAft>
        <a:defRPr sz="4400">
          <a:solidFill>
            <a:schemeClr val="tx1"/>
          </a:solidFill>
          <a:latin typeface="Tw Cen MT" pitchFamily="34" charset="0"/>
        </a:defRPr>
      </a:lvl3pPr>
      <a:lvl4pPr algn="ctr" rtl="0" eaLnBrk="0" fontAlgn="base" hangingPunct="0">
        <a:spcBef>
          <a:spcPct val="0"/>
        </a:spcBef>
        <a:spcAft>
          <a:spcPct val="0"/>
        </a:spcAft>
        <a:defRPr sz="4400">
          <a:solidFill>
            <a:schemeClr val="tx1"/>
          </a:solidFill>
          <a:latin typeface="Tw Cen MT" pitchFamily="34" charset="0"/>
        </a:defRPr>
      </a:lvl4pPr>
      <a:lvl5pPr algn="ctr" rtl="0" eaLnBrk="0" fontAlgn="base" hangingPunct="0">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2736303"/>
          </a:xfrm>
        </p:spPr>
        <p:txBody>
          <a:bodyPr/>
          <a:lstStyle/>
          <a:p>
            <a:r>
              <a:rPr lang="en-GB" b="1" dirty="0" err="1">
                <a:solidFill>
                  <a:srgbClr val="0070C0"/>
                </a:solidFill>
                <a:latin typeface="Calibri" panose="020F0502020204030204" pitchFamily="34" charset="0"/>
              </a:rPr>
              <a:t>Arstidele</a:t>
            </a:r>
            <a:r>
              <a:rPr lang="en-GB" b="1" dirty="0">
                <a:solidFill>
                  <a:srgbClr val="0070C0"/>
                </a:solidFill>
                <a:latin typeface="Calibri" panose="020F0502020204030204" pitchFamily="34" charset="0"/>
              </a:rPr>
              <a:t> </a:t>
            </a:r>
            <a:r>
              <a:rPr lang="en-GB" b="1" dirty="0" err="1">
                <a:solidFill>
                  <a:srgbClr val="0070C0"/>
                </a:solidFill>
                <a:latin typeface="Calibri" panose="020F0502020204030204" pitchFamily="34" charset="0"/>
              </a:rPr>
              <a:t>esitatavad</a:t>
            </a:r>
            <a:r>
              <a:rPr lang="en-GB" b="1" dirty="0">
                <a:solidFill>
                  <a:srgbClr val="0070C0"/>
                </a:solidFill>
                <a:latin typeface="Calibri" panose="020F0502020204030204" pitchFamily="34" charset="0"/>
              </a:rPr>
              <a:t> </a:t>
            </a:r>
            <a:r>
              <a:rPr lang="en-GB" b="1" dirty="0" err="1">
                <a:solidFill>
                  <a:srgbClr val="0070C0"/>
                </a:solidFill>
                <a:latin typeface="Calibri" panose="020F0502020204030204" pitchFamily="34" charset="0"/>
              </a:rPr>
              <a:t>keelenõuded</a:t>
            </a:r>
            <a:r>
              <a:rPr lang="en-GB" b="1" dirty="0">
                <a:solidFill>
                  <a:srgbClr val="0070C0"/>
                </a:solidFill>
                <a:latin typeface="Calibri" panose="020F0502020204030204" pitchFamily="34" charset="0"/>
              </a:rPr>
              <a:t> </a:t>
            </a:r>
            <a:r>
              <a:rPr lang="en-GB" b="1" dirty="0" err="1">
                <a:solidFill>
                  <a:srgbClr val="0070C0"/>
                </a:solidFill>
                <a:latin typeface="Calibri" panose="020F0502020204030204" pitchFamily="34" charset="0"/>
              </a:rPr>
              <a:t>Euroopas</a:t>
            </a:r>
            <a:endParaRPr lang="en-GB" dirty="0">
              <a:solidFill>
                <a:srgbClr val="0070C0"/>
              </a:solidFill>
            </a:endParaRPr>
          </a:p>
        </p:txBody>
      </p:sp>
      <p:sp>
        <p:nvSpPr>
          <p:cNvPr id="3" name="Subtitle 2"/>
          <p:cNvSpPr>
            <a:spLocks noGrp="1"/>
          </p:cNvSpPr>
          <p:nvPr>
            <p:ph type="subTitle" idx="1"/>
          </p:nvPr>
        </p:nvSpPr>
        <p:spPr>
          <a:xfrm>
            <a:off x="2411760" y="4603750"/>
            <a:ext cx="7772400" cy="1752600"/>
          </a:xfrm>
        </p:spPr>
        <p:txBody>
          <a:bodyPr/>
          <a:lstStyle/>
          <a:p>
            <a:r>
              <a:rPr lang="et-EE" dirty="0"/>
              <a:t>Rille Pihlak</a:t>
            </a:r>
          </a:p>
          <a:p>
            <a:r>
              <a:rPr lang="et-EE" sz="2000" dirty="0"/>
              <a:t>Eesti Nooremarstide Ühendus </a:t>
            </a:r>
          </a:p>
          <a:p>
            <a:r>
              <a:rPr lang="et-EE" sz="2000" dirty="0"/>
              <a:t>Euroopa Nooremarstide alaline töögrupp- EJD</a:t>
            </a:r>
            <a:endParaRPr lang="en-GB" sz="2000" dirty="0"/>
          </a:p>
          <a:p>
            <a:endParaRPr lang="en-GB" dirty="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1</a:t>
            </a:fld>
            <a:endParaRPr lang="et-EE" altLang="en-US" sz="1200">
              <a:solidFill>
                <a:srgbClr val="898989"/>
              </a:solidFill>
            </a:endParaRPr>
          </a:p>
        </p:txBody>
      </p:sp>
    </p:spTree>
    <p:extLst>
      <p:ext uri="{BB962C8B-B14F-4D97-AF65-F5344CB8AC3E}">
        <p14:creationId xmlns:p14="http://schemas.microsoft.com/office/powerpoint/2010/main" val="3432715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sz="3200" b="1" dirty="0" smtClean="0">
                <a:solidFill>
                  <a:srgbClr val="0070C0"/>
                </a:solidFill>
              </a:rPr>
              <a:t>Kas ja kes korraldab keelekursusi?</a:t>
            </a:r>
          </a:p>
        </p:txBody>
      </p:sp>
      <p:sp>
        <p:nvSpPr>
          <p:cNvPr id="4099" name="Content Placeholder 2"/>
          <p:cNvSpPr>
            <a:spLocks noGrp="1"/>
          </p:cNvSpPr>
          <p:nvPr>
            <p:ph idx="1"/>
          </p:nvPr>
        </p:nvSpPr>
        <p:spPr/>
        <p:txBody>
          <a:bodyPr/>
          <a:lstStyle/>
          <a:p>
            <a:pPr eaLnBrk="1" hangingPunct="1"/>
            <a:r>
              <a:rPr lang="et-EE" altLang="en-US" sz="2800" b="1" dirty="0" smtClean="0"/>
              <a:t>Riigi poolt korraldatud </a:t>
            </a:r>
            <a:r>
              <a:rPr lang="et-EE" altLang="en-US" sz="2800" dirty="0" smtClean="0"/>
              <a:t>– 4 Läti, Malta, Holland, Soome </a:t>
            </a:r>
          </a:p>
          <a:p>
            <a:pPr eaLnBrk="1" hangingPunct="1"/>
            <a:r>
              <a:rPr lang="et-EE" altLang="en-US" sz="2800" b="1" dirty="0" smtClean="0"/>
              <a:t>Erafirma korraldatud </a:t>
            </a:r>
            <a:r>
              <a:rPr lang="et-EE" altLang="en-US" sz="2800" dirty="0" smtClean="0"/>
              <a:t>– 5 Itaalia, Saksamaa, Türgi, Holland, Soome</a:t>
            </a:r>
          </a:p>
          <a:p>
            <a:pPr eaLnBrk="1" hangingPunct="1"/>
            <a:r>
              <a:rPr lang="et-EE" altLang="en-US" sz="2800" b="1" dirty="0" smtClean="0"/>
              <a:t>Ametlike kursusi pole </a:t>
            </a:r>
            <a:r>
              <a:rPr lang="et-EE" altLang="en-US" sz="2800" dirty="0" smtClean="0"/>
              <a:t>– 5 Hispaania, Austria, UK, Ungari, Leedu</a:t>
            </a:r>
          </a:p>
          <a:p>
            <a:pPr eaLnBrk="1" hangingPunct="1"/>
            <a:r>
              <a:rPr lang="et-EE" altLang="en-US" sz="2800" b="1" dirty="0" smtClean="0"/>
              <a:t>Muu</a:t>
            </a:r>
            <a:r>
              <a:rPr lang="et-EE" altLang="en-US" sz="2800" dirty="0" smtClean="0"/>
              <a:t>- Saksamaa (piirkond)</a:t>
            </a:r>
          </a:p>
          <a:p>
            <a:pPr eaLnBrk="1" hangingPunct="1"/>
            <a:r>
              <a:rPr lang="et-EE" altLang="en-US" sz="2800" b="1" dirty="0" smtClean="0"/>
              <a:t>Arstide liit ei korralda üheski riigis</a:t>
            </a:r>
          </a:p>
          <a:p>
            <a:pPr eaLnBrk="1" hangingPunct="1"/>
            <a:endParaRPr lang="et-EE" altLang="en-US" dirty="0" smtClean="0"/>
          </a:p>
          <a:p>
            <a:pPr eaLnBrk="1" hangingPunct="1"/>
            <a:endParaRPr lang="et-EE" altLang="en-US" dirty="0" smtClean="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10</a:t>
            </a:fld>
            <a:endParaRPr lang="et-EE" altLang="en-US" sz="1200">
              <a:solidFill>
                <a:srgbClr val="898989"/>
              </a:solidFill>
            </a:endParaRPr>
          </a:p>
        </p:txBody>
      </p:sp>
    </p:spTree>
    <p:extLst>
      <p:ext uri="{BB962C8B-B14F-4D97-AF65-F5344CB8AC3E}">
        <p14:creationId xmlns:p14="http://schemas.microsoft.com/office/powerpoint/2010/main" val="557396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b="1" dirty="0" smtClean="0">
                <a:solidFill>
                  <a:srgbClr val="0070C0"/>
                </a:solidFill>
              </a:rPr>
              <a:t>Huvitavat</a:t>
            </a:r>
          </a:p>
        </p:txBody>
      </p:sp>
      <p:sp>
        <p:nvSpPr>
          <p:cNvPr id="4099" name="Content Placeholder 2"/>
          <p:cNvSpPr>
            <a:spLocks noGrp="1"/>
          </p:cNvSpPr>
          <p:nvPr>
            <p:ph idx="1"/>
          </p:nvPr>
        </p:nvSpPr>
        <p:spPr/>
        <p:txBody>
          <a:bodyPr/>
          <a:lstStyle/>
          <a:p>
            <a:pPr eaLnBrk="1" hangingPunct="1"/>
            <a:r>
              <a:rPr lang="et-EE" altLang="en-US" sz="2000" b="1" dirty="0" smtClean="0"/>
              <a:t>Türgi</a:t>
            </a:r>
            <a:r>
              <a:rPr lang="et-EE" altLang="en-US" sz="2000" dirty="0" smtClean="0"/>
              <a:t>- 1 aasta jooksul on vaja saavutada B1-2 tase, töötada võib kohe. Uus muudatus- Süüria arstid võivad töötada pagulaslaagrites ilma Türgi keelt oskamata.</a:t>
            </a:r>
          </a:p>
          <a:p>
            <a:pPr eaLnBrk="1" hangingPunct="1"/>
            <a:r>
              <a:rPr lang="et-EE" altLang="en-US" sz="2000" b="1" dirty="0" smtClean="0"/>
              <a:t>Saksamaa</a:t>
            </a:r>
            <a:r>
              <a:rPr lang="et-EE" altLang="en-US" sz="2000" dirty="0" smtClean="0"/>
              <a:t>- erinevates piirkondades erinevad seadused. Eelmisel aastal tehtud kokkulepe- min B2 tase + meditsiini saksa keele eksam (suuline ja kirjalik C1). Siiski ei ole see hetkel kõikides piirkondades kehtiv ja on võimalik ka osaline registreerimine.</a:t>
            </a:r>
          </a:p>
          <a:p>
            <a:pPr eaLnBrk="1" hangingPunct="1"/>
            <a:r>
              <a:rPr lang="et-EE" altLang="en-US" sz="2000" b="1" dirty="0" smtClean="0"/>
              <a:t>Holland</a:t>
            </a:r>
            <a:r>
              <a:rPr lang="et-EE" altLang="en-US" sz="2000" dirty="0" smtClean="0"/>
              <a:t>- plaanitav seadusemuudatus, mis teeks nii EL kui väljastpoolt tulevate arstide tasemeks C1 ning seda nõutaks kohe registreerides.</a:t>
            </a:r>
          </a:p>
          <a:p>
            <a:pPr eaLnBrk="1" hangingPunct="1"/>
            <a:r>
              <a:rPr lang="et-EE" altLang="en-US" sz="2000" b="1" dirty="0" smtClean="0"/>
              <a:t>Suurbritannia</a:t>
            </a:r>
            <a:r>
              <a:rPr lang="et-EE" altLang="en-US" sz="2000" dirty="0" smtClean="0"/>
              <a:t>- EL arstidelt võib küsida tõendeid keeleoskuse kohta, kuid ei ole kohustuslik.</a:t>
            </a:r>
          </a:p>
          <a:p>
            <a:pPr eaLnBrk="1" hangingPunct="1"/>
            <a:endParaRPr lang="et-EE" altLang="en-US" dirty="0" smtClean="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11</a:t>
            </a:fld>
            <a:endParaRPr lang="et-EE" altLang="en-US" sz="1200">
              <a:solidFill>
                <a:srgbClr val="898989"/>
              </a:solidFill>
            </a:endParaRPr>
          </a:p>
        </p:txBody>
      </p:sp>
    </p:spTree>
    <p:extLst>
      <p:ext uri="{BB962C8B-B14F-4D97-AF65-F5344CB8AC3E}">
        <p14:creationId xmlns:p14="http://schemas.microsoft.com/office/powerpoint/2010/main" val="394453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endParaRPr lang="et-EE" altLang="en-US" b="1" dirty="0" smtClean="0">
              <a:solidFill>
                <a:srgbClr val="0070C0"/>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2035" y="1600200"/>
            <a:ext cx="7179930" cy="4525963"/>
          </a:xfrm>
        </p:spPr>
      </p:pic>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12</a:t>
            </a:fld>
            <a:endParaRPr lang="et-EE" altLang="en-US" sz="1200">
              <a:solidFill>
                <a:srgbClr val="898989"/>
              </a:solidFill>
            </a:endParaRPr>
          </a:p>
        </p:txBody>
      </p:sp>
    </p:spTree>
    <p:extLst>
      <p:ext uri="{BB962C8B-B14F-4D97-AF65-F5344CB8AC3E}">
        <p14:creationId xmlns:p14="http://schemas.microsoft.com/office/powerpoint/2010/main" val="3701894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b="1" dirty="0" smtClean="0">
                <a:solidFill>
                  <a:srgbClr val="0070C0"/>
                </a:solidFill>
              </a:rPr>
              <a:t>Kokkuvõte</a:t>
            </a:r>
            <a:endParaRPr lang="et-EE" altLang="en-US" b="1" dirty="0" smtClean="0">
              <a:solidFill>
                <a:srgbClr val="0070C0"/>
              </a:solidFill>
            </a:endParaRPr>
          </a:p>
        </p:txBody>
      </p:sp>
      <p:sp>
        <p:nvSpPr>
          <p:cNvPr id="4099" name="Content Placeholder 2"/>
          <p:cNvSpPr>
            <a:spLocks noGrp="1"/>
          </p:cNvSpPr>
          <p:nvPr>
            <p:ph idx="1"/>
          </p:nvPr>
        </p:nvSpPr>
        <p:spPr/>
        <p:txBody>
          <a:bodyPr/>
          <a:lstStyle/>
          <a:p>
            <a:r>
              <a:rPr lang="et-EE" sz="2800" dirty="0"/>
              <a:t>Regulatsioonid ikkagi väga erinevad</a:t>
            </a:r>
            <a:endParaRPr lang="en-GB" sz="2800" dirty="0"/>
          </a:p>
          <a:p>
            <a:r>
              <a:rPr lang="et-EE" sz="2800" dirty="0"/>
              <a:t>Reeglite „karmus“ oleneb sellest, kas riiki tahetakse tulla</a:t>
            </a:r>
            <a:endParaRPr lang="en-GB" sz="2800" dirty="0"/>
          </a:p>
          <a:p>
            <a:r>
              <a:rPr lang="et-EE" sz="2800" dirty="0"/>
              <a:t>Järjest rohkem meditsiinikeele hindamist</a:t>
            </a:r>
            <a:endParaRPr lang="en-GB" sz="2800" dirty="0"/>
          </a:p>
          <a:p>
            <a:r>
              <a:rPr lang="et-EE" sz="2800" dirty="0"/>
              <a:t>Järjest rohkem keelekursusi- nõudlus </a:t>
            </a:r>
            <a:r>
              <a:rPr lang="et-EE" sz="2800" dirty="0" smtClean="0"/>
              <a:t>suureneb</a:t>
            </a:r>
            <a:endParaRPr lang="en-GB" sz="2800" dirty="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13</a:t>
            </a:fld>
            <a:endParaRPr lang="et-EE" altLang="en-US" sz="1200">
              <a:solidFill>
                <a:srgbClr val="898989"/>
              </a:solidFill>
            </a:endParaRPr>
          </a:p>
        </p:txBody>
      </p:sp>
    </p:spTree>
    <p:extLst>
      <p:ext uri="{BB962C8B-B14F-4D97-AF65-F5344CB8AC3E}">
        <p14:creationId xmlns:p14="http://schemas.microsoft.com/office/powerpoint/2010/main" val="1852030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5508104" y="3501008"/>
            <a:ext cx="2952378" cy="1502395"/>
          </a:xfrm>
        </p:spPr>
        <p:txBody>
          <a:bodyPr/>
          <a:lstStyle/>
          <a:p>
            <a:pPr eaLnBrk="1" hangingPunct="1"/>
            <a:r>
              <a:rPr lang="et-EE" altLang="en-US" sz="2800" b="1" dirty="0" smtClean="0">
                <a:solidFill>
                  <a:srgbClr val="0070C0"/>
                </a:solidFill>
              </a:rPr>
              <a:t>Aitäh!</a:t>
            </a:r>
          </a:p>
        </p:txBody>
      </p:sp>
      <p:sp>
        <p:nvSpPr>
          <p:cNvPr id="4096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lgn="r" eaLnBrk="1" hangingPunct="1">
              <a:spcBef>
                <a:spcPct val="0"/>
              </a:spcBef>
              <a:buFontTx/>
              <a:buNone/>
            </a:pPr>
            <a:fld id="{CC4C3C8E-EC93-4E03-B00C-204236D631BA}" type="slidenum">
              <a:rPr lang="et-EE" altLang="en-US" sz="1200">
                <a:solidFill>
                  <a:srgbClr val="898989"/>
                </a:solidFill>
              </a:rPr>
              <a:pPr algn="r" eaLnBrk="1" hangingPunct="1">
                <a:spcBef>
                  <a:spcPct val="0"/>
                </a:spcBef>
                <a:buFontTx/>
                <a:buNone/>
              </a:pPr>
              <a:t>14</a:t>
            </a:fld>
            <a:endParaRPr lang="et-EE" altLang="en-US" sz="120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b="1" dirty="0" smtClean="0">
                <a:solidFill>
                  <a:srgbClr val="0070C0"/>
                </a:solidFill>
              </a:rPr>
              <a:t>Hetkeseisud</a:t>
            </a:r>
          </a:p>
        </p:txBody>
      </p:sp>
      <p:sp>
        <p:nvSpPr>
          <p:cNvPr id="4099" name="Content Placeholder 2"/>
          <p:cNvSpPr>
            <a:spLocks noGrp="1"/>
          </p:cNvSpPr>
          <p:nvPr>
            <p:ph idx="1"/>
          </p:nvPr>
        </p:nvSpPr>
        <p:spPr/>
        <p:txBody>
          <a:bodyPr/>
          <a:lstStyle/>
          <a:p>
            <a:pPr eaLnBrk="1" hangingPunct="1"/>
            <a:r>
              <a:rPr lang="et-EE" altLang="en-US" dirty="0" smtClean="0"/>
              <a:t>EL regulatsioonid enam-vähem selged</a:t>
            </a:r>
          </a:p>
          <a:p>
            <a:pPr eaLnBrk="1" hangingPunct="1"/>
            <a:r>
              <a:rPr lang="et-EE" altLang="en-US" dirty="0" smtClean="0"/>
              <a:t>Väljaspoolt tulijad- oleneb huvist</a:t>
            </a:r>
          </a:p>
          <a:p>
            <a:pPr eaLnBrk="1" hangingPunct="1"/>
            <a:r>
              <a:rPr lang="et-EE" altLang="en-US" dirty="0" smtClean="0"/>
              <a:t>Palju segadust</a:t>
            </a:r>
          </a:p>
          <a:p>
            <a:pPr eaLnBrk="1" hangingPunct="1"/>
            <a:r>
              <a:rPr lang="et-EE" altLang="en-US" dirty="0" smtClean="0"/>
              <a:t>Euroopa Nooremarstide küsitlus- 12 riiki (Saksamaa, Austria, Malta, Itaalia, Hispaania, Soome, Läti, Leedu, Türgi, UK, Holland, Ungari)</a:t>
            </a:r>
          </a:p>
          <a:p>
            <a:pPr eaLnBrk="1" hangingPunct="1"/>
            <a:r>
              <a:rPr lang="et-EE" altLang="en-US" dirty="0" smtClean="0"/>
              <a:t>Mitmeid muudatusi „õhus“</a:t>
            </a: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2</a:t>
            </a:fld>
            <a:endParaRPr lang="et-EE" altLang="en-US" sz="1200">
              <a:solidFill>
                <a:srgbClr val="898989"/>
              </a:solidFill>
            </a:endParaRPr>
          </a:p>
        </p:txBody>
      </p:sp>
    </p:spTree>
    <p:extLst>
      <p:ext uri="{BB962C8B-B14F-4D97-AF65-F5344CB8AC3E}">
        <p14:creationId xmlns:p14="http://schemas.microsoft.com/office/powerpoint/2010/main" val="57816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fi-FI" altLang="en-US" sz="2000" b="1" dirty="0">
                <a:solidFill>
                  <a:srgbClr val="0070C0"/>
                </a:solidFill>
              </a:rPr>
              <a:t>EUROOPA PARLAMENDI JA NÕUKOGU DIREKTIIV 2013/55/EL</a:t>
            </a:r>
            <a:endParaRPr lang="et-EE" altLang="en-US" sz="2000" b="1" dirty="0" smtClean="0">
              <a:solidFill>
                <a:srgbClr val="0070C0"/>
              </a:solidFill>
            </a:endParaRPr>
          </a:p>
        </p:txBody>
      </p:sp>
      <p:sp>
        <p:nvSpPr>
          <p:cNvPr id="4099" name="Content Placeholder 2"/>
          <p:cNvSpPr>
            <a:spLocks noGrp="1"/>
          </p:cNvSpPr>
          <p:nvPr>
            <p:ph idx="1"/>
          </p:nvPr>
        </p:nvSpPr>
        <p:spPr/>
        <p:txBody>
          <a:bodyPr/>
          <a:lstStyle/>
          <a:p>
            <a:pPr marL="0" indent="0" eaLnBrk="1" hangingPunct="1">
              <a:buNone/>
            </a:pPr>
            <a:r>
              <a:rPr lang="et-EE" altLang="en-US" sz="1600" dirty="0"/>
              <a:t>Direktiiviga 2005/36/EÜ on juba kehtestatud kutsetöötajate kohustus seoses vajaliku keeleoskusega</a:t>
            </a:r>
            <a:r>
              <a:rPr lang="et-EE" altLang="en-US" sz="1600" dirty="0" smtClean="0"/>
              <a:t>. Kõnealuse </a:t>
            </a:r>
            <a:r>
              <a:rPr lang="et-EE" altLang="en-US" sz="1600" dirty="0"/>
              <a:t>kohustuse kohaldamise läbivaatamine on näidanud, et pädevate asutuste ja tööandjate rolli on eelkõige patsientidele tagatava ohutuse parema tagamise huvides vaja selgitada. </a:t>
            </a:r>
            <a:endParaRPr lang="et-EE" altLang="en-US" sz="1600" dirty="0" smtClean="0"/>
          </a:p>
          <a:p>
            <a:pPr marL="0" indent="0" eaLnBrk="1" hangingPunct="1">
              <a:buNone/>
            </a:pPr>
            <a:r>
              <a:rPr lang="et-EE" altLang="en-US" sz="1600" b="1" dirty="0" smtClean="0"/>
              <a:t>Pädevatel </a:t>
            </a:r>
            <a:r>
              <a:rPr lang="et-EE" altLang="en-US" sz="1600" b="1" dirty="0"/>
              <a:t>asutustel peaks olema võimalik kontrollida pärast kutsekvalifikatsiooni tunnustamist keeleoskust.</a:t>
            </a:r>
            <a:r>
              <a:rPr lang="et-EE" altLang="en-US" sz="1600" dirty="0"/>
              <a:t> Eeskätt patsientidele tagatava ohutusega seotud kutsealade puhul on oluline, et </a:t>
            </a:r>
            <a:r>
              <a:rPr lang="et-EE" altLang="en-US" sz="1600" b="1" dirty="0"/>
              <a:t>enne kui kutsetöötaja asub vastuvõtvas liikmesriigis kutsealal tegutsema</a:t>
            </a:r>
            <a:r>
              <a:rPr lang="et-EE" altLang="en-US" sz="1600" dirty="0"/>
              <a:t>, kontrollitakse vastavalt direktiivile 2005/36/EÜ ta keeleoskust. </a:t>
            </a:r>
            <a:endParaRPr lang="et-EE" altLang="en-US" sz="1600" dirty="0" smtClean="0"/>
          </a:p>
          <a:p>
            <a:pPr marL="0" indent="0" eaLnBrk="1" hangingPunct="1">
              <a:buNone/>
            </a:pPr>
            <a:r>
              <a:rPr lang="et-EE" altLang="en-US" sz="1600" dirty="0" smtClean="0"/>
              <a:t>Keeleoskuse </a:t>
            </a:r>
            <a:r>
              <a:rPr lang="et-EE" altLang="en-US" sz="1600" dirty="0"/>
              <a:t>kontroll peaks siiski </a:t>
            </a:r>
            <a:r>
              <a:rPr lang="et-EE" altLang="en-US" sz="1600" b="1" dirty="0"/>
              <a:t>olema mõistlik ja asjaomase kutseala jaoks vajalik </a:t>
            </a:r>
            <a:r>
              <a:rPr lang="et-EE" altLang="en-US" sz="1600" dirty="0"/>
              <a:t>ning selle eesmärk ei tohiks olla jätta teiste liikmesriikide kutsetöötajad vastuvõtva liikmesriigi tööturult välja. Et tagada proportsionaalsuse põhimõtte järgimine ning edendada kutsetöötajate liikuvust liidus, peaks kas </a:t>
            </a:r>
            <a:r>
              <a:rPr lang="et-EE" altLang="en-US" sz="1600" b="1" dirty="0"/>
              <a:t>pädeva asutuse poolt või tema järelevalve all läbi viidav keeleoskuse kontroll piirduma vastuvõtva liikmesriigi ühe ametliku keele</a:t>
            </a:r>
            <a:r>
              <a:rPr lang="et-EE" altLang="en-US" sz="1600" dirty="0"/>
              <a:t> või ühe halduskeelega, tingimusel et asjaomane halduskeel on ka liidu ametlik keel. </a:t>
            </a:r>
            <a:endParaRPr lang="et-EE" altLang="en-US" sz="1600" dirty="0" smtClean="0"/>
          </a:p>
          <a:p>
            <a:pPr marL="0" indent="0" eaLnBrk="1" hangingPunct="1">
              <a:buNone/>
            </a:pPr>
            <a:r>
              <a:rPr lang="et-EE" altLang="en-US" sz="1600" b="1" dirty="0" smtClean="0"/>
              <a:t>Tööandjatel </a:t>
            </a:r>
            <a:r>
              <a:rPr lang="et-EE" altLang="en-US" sz="1600" b="1" dirty="0"/>
              <a:t>peaks olema jätkuvalt oluline roll selle väljaselgitamisel, kas kutsetöötaja keeleoskus on asjaomase kutsetöö tegemiseks piisav.</a:t>
            </a:r>
            <a:endParaRPr lang="et-EE" altLang="en-US" sz="1600" b="1" dirty="0" smtClean="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3</a:t>
            </a:fld>
            <a:endParaRPr lang="et-EE" altLang="en-US" sz="1200">
              <a:solidFill>
                <a:srgbClr val="898989"/>
              </a:solidFill>
            </a:endParaRPr>
          </a:p>
        </p:txBody>
      </p:sp>
    </p:spTree>
    <p:extLst>
      <p:ext uri="{BB962C8B-B14F-4D97-AF65-F5344CB8AC3E}">
        <p14:creationId xmlns:p14="http://schemas.microsoft.com/office/powerpoint/2010/main" val="2899200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sz="2800" b="1" dirty="0" smtClean="0">
                <a:solidFill>
                  <a:srgbClr val="0070C0"/>
                </a:solidFill>
              </a:rPr>
              <a:t>Kes vastutab, et arst oskaks keelt?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713281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4</a:t>
            </a:fld>
            <a:endParaRPr lang="et-EE" altLang="en-US" sz="1200">
              <a:solidFill>
                <a:srgbClr val="898989"/>
              </a:solidFill>
            </a:endParaRPr>
          </a:p>
        </p:txBody>
      </p:sp>
    </p:spTree>
    <p:extLst>
      <p:ext uri="{BB962C8B-B14F-4D97-AF65-F5344CB8AC3E}">
        <p14:creationId xmlns:p14="http://schemas.microsoft.com/office/powerpoint/2010/main" val="3645614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sz="3200" b="1" dirty="0" smtClean="0">
                <a:solidFill>
                  <a:srgbClr val="0070C0"/>
                </a:solidFill>
              </a:rPr>
              <a:t>Kuidas hinnatakse EL-st tulijat?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1143497"/>
              </p:ext>
            </p:extLst>
          </p:nvPr>
        </p:nvGraphicFramePr>
        <p:xfrm>
          <a:off x="457200" y="1916832"/>
          <a:ext cx="8229600" cy="4209331"/>
        </p:xfrm>
        <a:graphic>
          <a:graphicData uri="http://schemas.openxmlformats.org/drawingml/2006/chart">
            <c:chart xmlns:c="http://schemas.openxmlformats.org/drawingml/2006/chart" xmlns:r="http://schemas.openxmlformats.org/officeDocument/2006/relationships" r:id="rId4"/>
          </a:graphicData>
        </a:graphic>
      </p:graphicFrame>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5</a:t>
            </a:fld>
            <a:endParaRPr lang="et-EE" altLang="en-US" sz="1200">
              <a:solidFill>
                <a:srgbClr val="898989"/>
              </a:solidFill>
            </a:endParaRPr>
          </a:p>
        </p:txBody>
      </p:sp>
    </p:spTree>
    <p:extLst>
      <p:ext uri="{BB962C8B-B14F-4D97-AF65-F5344CB8AC3E}">
        <p14:creationId xmlns:p14="http://schemas.microsoft.com/office/powerpoint/2010/main" val="137268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sz="3600" b="1" dirty="0" smtClean="0">
                <a:solidFill>
                  <a:srgbClr val="0070C0"/>
                </a:solidFill>
              </a:rPr>
              <a:t>Kuidas väljastpoolt 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36088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6</a:t>
            </a:fld>
            <a:endParaRPr lang="et-EE" altLang="en-US" sz="1200">
              <a:solidFill>
                <a:srgbClr val="898989"/>
              </a:solidFill>
            </a:endParaRPr>
          </a:p>
        </p:txBody>
      </p:sp>
    </p:spTree>
    <p:extLst>
      <p:ext uri="{BB962C8B-B14F-4D97-AF65-F5344CB8AC3E}">
        <p14:creationId xmlns:p14="http://schemas.microsoft.com/office/powerpoint/2010/main" val="20349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b="1" dirty="0" smtClean="0">
                <a:solidFill>
                  <a:srgbClr val="0070C0"/>
                </a:solidFill>
              </a:rPr>
              <a:t>Tase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416238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7</a:t>
            </a:fld>
            <a:endParaRPr lang="et-EE" altLang="en-US" sz="1200">
              <a:solidFill>
                <a:srgbClr val="898989"/>
              </a:solidFill>
            </a:endParaRPr>
          </a:p>
        </p:txBody>
      </p:sp>
    </p:spTree>
    <p:extLst>
      <p:ext uri="{BB962C8B-B14F-4D97-AF65-F5344CB8AC3E}">
        <p14:creationId xmlns:p14="http://schemas.microsoft.com/office/powerpoint/2010/main" val="175837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6778625" cy="1143000"/>
          </a:xfrm>
        </p:spPr>
        <p:txBody>
          <a:bodyPr/>
          <a:lstStyle/>
          <a:p>
            <a:pPr eaLnBrk="1" hangingPunct="1"/>
            <a:r>
              <a:rPr lang="et-EE" altLang="en-US" sz="2800" b="1" dirty="0" smtClean="0">
                <a:solidFill>
                  <a:srgbClr val="0070C0"/>
                </a:solidFill>
              </a:rPr>
              <a:t>Kas „meditsiini keelt“ hinnatakse eraldi?</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39643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8</a:t>
            </a:fld>
            <a:endParaRPr lang="et-EE" altLang="en-US" sz="1200">
              <a:solidFill>
                <a:srgbClr val="898989"/>
              </a:solidFill>
            </a:endParaRPr>
          </a:p>
        </p:txBody>
      </p:sp>
    </p:spTree>
    <p:extLst>
      <p:ext uri="{BB962C8B-B14F-4D97-AF65-F5344CB8AC3E}">
        <p14:creationId xmlns:p14="http://schemas.microsoft.com/office/powerpoint/2010/main" val="2862600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179512" y="274638"/>
            <a:ext cx="7056313" cy="1143000"/>
          </a:xfrm>
        </p:spPr>
        <p:txBody>
          <a:bodyPr/>
          <a:lstStyle/>
          <a:p>
            <a:pPr eaLnBrk="1" hangingPunct="1"/>
            <a:r>
              <a:rPr lang="et-EE" altLang="en-US" sz="3200" b="1" dirty="0" smtClean="0">
                <a:solidFill>
                  <a:srgbClr val="0070C0"/>
                </a:solidFill>
              </a:rPr>
              <a:t>Kas on erinevusi keelenõuetes </a:t>
            </a:r>
            <a:r>
              <a:rPr lang="et-EE" altLang="en-US" sz="3200" b="1" dirty="0" err="1" smtClean="0">
                <a:solidFill>
                  <a:srgbClr val="0070C0"/>
                </a:solidFill>
              </a:rPr>
              <a:t>residentuuri</a:t>
            </a:r>
            <a:r>
              <a:rPr lang="et-EE" altLang="en-US" sz="3200" b="1" dirty="0" smtClean="0">
                <a:solidFill>
                  <a:srgbClr val="0070C0"/>
                </a:solidFill>
              </a:rPr>
              <a:t> astumisel ja eriarsti vahel?</a:t>
            </a:r>
          </a:p>
        </p:txBody>
      </p:sp>
      <p:sp>
        <p:nvSpPr>
          <p:cNvPr id="4099" name="Content Placeholder 2"/>
          <p:cNvSpPr>
            <a:spLocks noGrp="1"/>
          </p:cNvSpPr>
          <p:nvPr>
            <p:ph idx="1"/>
          </p:nvPr>
        </p:nvSpPr>
        <p:spPr/>
        <p:txBody>
          <a:bodyPr/>
          <a:lstStyle/>
          <a:p>
            <a:pPr eaLnBrk="1" hangingPunct="1"/>
            <a:r>
              <a:rPr lang="et-EE" altLang="en-US" sz="2800" dirty="0" smtClean="0"/>
              <a:t>Enamasti ei </a:t>
            </a:r>
            <a:r>
              <a:rPr lang="et-EE" altLang="en-US" sz="2800" dirty="0" err="1" smtClean="0"/>
              <a:t>ole-</a:t>
            </a:r>
            <a:r>
              <a:rPr lang="et-EE" altLang="en-US" sz="2800" dirty="0" smtClean="0"/>
              <a:t> vajalik registreerida, mille puhul keeletase sama.</a:t>
            </a:r>
          </a:p>
          <a:p>
            <a:pPr eaLnBrk="1" hangingPunct="1"/>
            <a:r>
              <a:rPr lang="et-EE" altLang="en-US" sz="2800" b="1" dirty="0" smtClean="0"/>
              <a:t>Läti</a:t>
            </a:r>
            <a:r>
              <a:rPr lang="et-EE" altLang="en-US" sz="2800" dirty="0" smtClean="0"/>
              <a:t>- </a:t>
            </a:r>
            <a:r>
              <a:rPr lang="et-EE" altLang="en-US" sz="2800" dirty="0" err="1" smtClean="0"/>
              <a:t>residentuuri</a:t>
            </a:r>
            <a:r>
              <a:rPr lang="et-EE" altLang="en-US" sz="2800" dirty="0" smtClean="0"/>
              <a:t> lubatakse B2, eriarstil C1</a:t>
            </a:r>
          </a:p>
          <a:p>
            <a:pPr eaLnBrk="1" hangingPunct="1"/>
            <a:r>
              <a:rPr lang="et-EE" altLang="en-US" sz="2800" b="1" dirty="0" smtClean="0"/>
              <a:t>Türgi</a:t>
            </a:r>
            <a:r>
              <a:rPr lang="et-EE" altLang="en-US" sz="2800" dirty="0" smtClean="0"/>
              <a:t>- kui tulla </a:t>
            </a:r>
            <a:r>
              <a:rPr lang="et-EE" altLang="en-US" sz="2800" dirty="0" err="1" smtClean="0"/>
              <a:t>residentuuri</a:t>
            </a:r>
            <a:r>
              <a:rPr lang="et-EE" altLang="en-US" sz="2800" dirty="0" smtClean="0"/>
              <a:t>, siis peab riikliku lõpueksami läbima Türgi keeles, lisa eksameid ei ole vaja.</a:t>
            </a:r>
          </a:p>
          <a:p>
            <a:pPr eaLnBrk="1" hangingPunct="1"/>
            <a:r>
              <a:rPr lang="et-EE" altLang="en-US" sz="2800" b="1" dirty="0" err="1" smtClean="0"/>
              <a:t>Prantsusmaa*</a:t>
            </a:r>
            <a:r>
              <a:rPr lang="et-EE" altLang="en-US" sz="2800" dirty="0" err="1" smtClean="0"/>
              <a:t>-</a:t>
            </a:r>
            <a:r>
              <a:rPr lang="et-EE" altLang="en-US" sz="2800" dirty="0" smtClean="0"/>
              <a:t> </a:t>
            </a:r>
            <a:r>
              <a:rPr lang="et-EE" altLang="en-US" sz="2800" dirty="0" err="1" smtClean="0"/>
              <a:t>residentuuri</a:t>
            </a:r>
            <a:r>
              <a:rPr lang="et-EE" altLang="en-US" sz="2800" dirty="0" smtClean="0"/>
              <a:t> astumiseks vajalik läbida lõpueksam prantsuse keeles, KUID keeleoskus ei ole tegelikult otseselt vajalik.</a:t>
            </a:r>
          </a:p>
          <a:p>
            <a:pPr eaLnBrk="1" hangingPunct="1"/>
            <a:endParaRPr lang="et-EE" altLang="en-US" dirty="0" smtClean="0"/>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w Cen MT" pitchFamily="34" charset="0"/>
              </a:defRPr>
            </a:lvl1pPr>
            <a:lvl2pPr marL="742950" indent="-285750">
              <a:spcBef>
                <a:spcPct val="20000"/>
              </a:spcBef>
              <a:buFont typeface="Arial" panose="020B0604020202020204" pitchFamily="34" charset="0"/>
              <a:buChar char="–"/>
              <a:defRPr sz="2800">
                <a:solidFill>
                  <a:schemeClr val="tx1"/>
                </a:solidFill>
                <a:latin typeface="Tw Cen MT" pitchFamily="34" charset="0"/>
              </a:defRPr>
            </a:lvl2pPr>
            <a:lvl3pPr marL="1143000" indent="-228600">
              <a:spcBef>
                <a:spcPct val="20000"/>
              </a:spcBef>
              <a:buFont typeface="Arial" panose="020B0604020202020204" pitchFamily="34" charset="0"/>
              <a:buChar char="•"/>
              <a:defRPr sz="2400">
                <a:solidFill>
                  <a:schemeClr val="tx1"/>
                </a:solidFill>
                <a:latin typeface="Tw Cen MT" pitchFamily="34" charset="0"/>
              </a:defRPr>
            </a:lvl3pPr>
            <a:lvl4pPr marL="1600200" indent="-228600">
              <a:spcBef>
                <a:spcPct val="20000"/>
              </a:spcBef>
              <a:buFont typeface="Arial" panose="020B0604020202020204" pitchFamily="34" charset="0"/>
              <a:buChar char="–"/>
              <a:defRPr sz="2000">
                <a:solidFill>
                  <a:schemeClr val="tx1"/>
                </a:solidFill>
                <a:latin typeface="Tw Cen MT" pitchFamily="34" charset="0"/>
              </a:defRPr>
            </a:lvl4pPr>
            <a:lvl5pPr marL="2057400" indent="-228600">
              <a:spcBef>
                <a:spcPct val="20000"/>
              </a:spcBef>
              <a:buFont typeface="Arial" panose="020B0604020202020204"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itchFamily="34" charset="0"/>
              </a:defRPr>
            </a:lvl9pPr>
          </a:lstStyle>
          <a:p>
            <a:pPr>
              <a:spcBef>
                <a:spcPct val="0"/>
              </a:spcBef>
              <a:buFontTx/>
              <a:buNone/>
            </a:pPr>
            <a:fld id="{E2FD1E0B-2D8B-41EF-BF03-0200B1E8F74E}" type="slidenum">
              <a:rPr lang="et-EE" altLang="en-US" sz="1200">
                <a:solidFill>
                  <a:srgbClr val="898989"/>
                </a:solidFill>
              </a:rPr>
              <a:pPr>
                <a:spcBef>
                  <a:spcPct val="0"/>
                </a:spcBef>
                <a:buFontTx/>
                <a:buNone/>
              </a:pPr>
              <a:t>9</a:t>
            </a:fld>
            <a:endParaRPr lang="et-EE" altLang="en-US" sz="1200">
              <a:solidFill>
                <a:srgbClr val="898989"/>
              </a:solidFill>
            </a:endParaRPr>
          </a:p>
        </p:txBody>
      </p:sp>
    </p:spTree>
    <p:extLst>
      <p:ext uri="{BB962C8B-B14F-4D97-AF65-F5344CB8AC3E}">
        <p14:creationId xmlns:p14="http://schemas.microsoft.com/office/powerpoint/2010/main" val="266798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6">
  <a:themeElements>
    <a:clrScheme name="Custom 1">
      <a:dk1>
        <a:sysClr val="windowText" lastClr="000000"/>
      </a:dk1>
      <a:lt1>
        <a:sysClr val="window" lastClr="FFFFFF"/>
      </a:lt1>
      <a:dk2>
        <a:srgbClr val="0F243E"/>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548DD4"/>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TotalTime>
  <Words>846</Words>
  <Application>Microsoft Office PowerPoint</Application>
  <PresentationFormat>On-screen Show (4:3)</PresentationFormat>
  <Paragraphs>82</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Presentation6</vt:lpstr>
      <vt:lpstr>Arstidele esitatavad keelenõuded Euroopas</vt:lpstr>
      <vt:lpstr>Hetkeseisud</vt:lpstr>
      <vt:lpstr>EUROOPA PARLAMENDI JA NÕUKOGU DIREKTIIV 2013/55/EL</vt:lpstr>
      <vt:lpstr>Kes vastutab, et arst oskaks keelt?</vt:lpstr>
      <vt:lpstr>Kuidas hinnatakse EL-st tulijat?</vt:lpstr>
      <vt:lpstr>Kuidas väljastpoolt EL?</vt:lpstr>
      <vt:lpstr>Tase</vt:lpstr>
      <vt:lpstr>Kas „meditsiini keelt“ hinnatakse eraldi?</vt:lpstr>
      <vt:lpstr>Kas on erinevusi keelenõuetes residentuuri astumisel ja eriarsti vahel?</vt:lpstr>
      <vt:lpstr>Kas ja kes korraldab keelekursusi?</vt:lpstr>
      <vt:lpstr>Huvitavat</vt:lpstr>
      <vt:lpstr>PowerPoint Presentation</vt:lpstr>
      <vt:lpstr>Kokkuvõte</vt:lpstr>
      <vt:lpstr>Aitäh!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Pealkiri siia</dc:title>
  <dc:creator>SILVERBACK</dc:creator>
  <cp:lastModifiedBy>Rille Pihlak</cp:lastModifiedBy>
  <cp:revision>32</cp:revision>
  <dcterms:created xsi:type="dcterms:W3CDTF">2012-09-15T10:40:27Z</dcterms:created>
  <dcterms:modified xsi:type="dcterms:W3CDTF">2015-11-06T10:32:43Z</dcterms:modified>
</cp:coreProperties>
</file>